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Lst>
  <p:sldSz cy="5143500" cx="9144000"/>
  <p:notesSz cx="6858000" cy="9144000"/>
  <p:embeddedFontLst>
    <p:embeddedFont>
      <p:font typeface="Montserrat"/>
      <p:regular r:id="rId87"/>
      <p:bold r:id="rId88"/>
      <p:italic r:id="rId89"/>
      <p:boldItalic r:id="rId90"/>
    </p:embeddedFont>
    <p:embeddedFont>
      <p:font typeface="Montserrat Medium"/>
      <p:regular r:id="rId91"/>
      <p:bold r:id="rId92"/>
      <p:italic r:id="rId93"/>
      <p:boldItalic r:id="rId94"/>
    </p:embeddedFont>
    <p:embeddedFont>
      <p:font typeface="Roboto Mono"/>
      <p:regular r:id="rId95"/>
      <p:bold r:id="rId96"/>
      <p:italic r:id="rId97"/>
      <p:boldItalic r:id="rId98"/>
    </p:embeddedFont>
    <p:embeddedFont>
      <p:font typeface="Cambria Math"/>
      <p:regular r:id="rId9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4C521F2-74AC-47CA-9336-E8ABD5E745AA}">
  <a:tblStyle styleId="{E4C521F2-74AC-47CA-9336-E8ABD5E745A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RobotoMono-regular.fntdata"/><Relationship Id="rId94" Type="http://schemas.openxmlformats.org/officeDocument/2006/relationships/font" Target="fonts/MontserratMedium-boldItalic.fntdata"/><Relationship Id="rId97" Type="http://schemas.openxmlformats.org/officeDocument/2006/relationships/font" Target="fonts/RobotoMono-italic.fntdata"/><Relationship Id="rId96" Type="http://schemas.openxmlformats.org/officeDocument/2006/relationships/font" Target="fonts/RobotoMono-bold.fntdata"/><Relationship Id="rId11" Type="http://schemas.openxmlformats.org/officeDocument/2006/relationships/slide" Target="slides/slide5.xml"/><Relationship Id="rId99" Type="http://schemas.openxmlformats.org/officeDocument/2006/relationships/font" Target="fonts/CambriaMath-regular.fntdata"/><Relationship Id="rId10" Type="http://schemas.openxmlformats.org/officeDocument/2006/relationships/slide" Target="slides/slide4.xml"/><Relationship Id="rId98" Type="http://schemas.openxmlformats.org/officeDocument/2006/relationships/font" Target="fonts/RobotoMono-bold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MontserratMedium-regular.fntdata"/><Relationship Id="rId90" Type="http://schemas.openxmlformats.org/officeDocument/2006/relationships/font" Target="fonts/Montserrat-boldItalic.fntdata"/><Relationship Id="rId93" Type="http://schemas.openxmlformats.org/officeDocument/2006/relationships/font" Target="fonts/MontserratMedium-italic.fntdata"/><Relationship Id="rId92" Type="http://schemas.openxmlformats.org/officeDocument/2006/relationships/font" Target="fonts/MontserratMedium-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font" Target="fonts/Montserrat-bold.fntdata"/><Relationship Id="rId87" Type="http://schemas.openxmlformats.org/officeDocument/2006/relationships/font" Target="fonts/Montserrat-regular.fntdata"/><Relationship Id="rId89" Type="http://schemas.openxmlformats.org/officeDocument/2006/relationships/font" Target="fonts/Montserrat-italic.fntdata"/><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f70b3aadc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f70b3aadc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f70b3aadc4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f70b3aadc4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f70b3aadc4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f70b3aadc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f70b3aadc4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f70b3aadc4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f70b3aadc4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f70b3aadc4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f70b3aadc4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f70b3aadc4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f70b3aadc4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f70b3aadc4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f70b3aadc4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f70b3aadc4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f70b3aadc4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f70b3aadc4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f70b3aadc4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f70b3aadc4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f70b3aadc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f70b3aadc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f70b3aadc4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f70b3aadc4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f70b3aadc4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f70b3aadc4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f70b3aadc4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f70b3aadc4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f70b3aadc4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f70b3aadc4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f70b3aadc4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f70b3aadc4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f70b3aadc4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f70b3aadc4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f70b3aadc4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f70b3aadc4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f70b3aadc4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f70b3aadc4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f70b3aadc4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f70b3aadc4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4c1e2329d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4c1e2329d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e616a3ca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e616a3ca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f70b3aadc4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f70b3aadc4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f70b3aa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f70b3aa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f70b3aadc4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f70b3aadc4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f70b3aadc4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f70b3aadc4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f70b3aadc4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f70b3aadc4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f70b3aadc4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f70b3aadc4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f70b3aadc4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f70b3aadc4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f70b3aadc4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f70b3aadc4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f70b3aadc4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f70b3aadc4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f70b3aadc4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f70b3aadc4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f70b3aadc4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f70b3aadc4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f70b3aadc4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f70b3aadc4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f70b3aadc4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f70b3aadc4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f70b3aadc4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f70b3aadc4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6d1796028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6d1796028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6d17960281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6d17960281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6d17960281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6d17960281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6d17960281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6d17960281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6d17960281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6d17960281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6d17960281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6d17960281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6d17960281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6d17960281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e616a3ca8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e616a3ca8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6d17960281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6d17960281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6d17960281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6d17960281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6d17960281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6d17960281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6d17960281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6d17960281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6d17960281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6d17960281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6d17960281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16d17960281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6d17960281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6d17960281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6d17960281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6d17960281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6d17960281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6d17960281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6d17960281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16d17960281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f70b3aadc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f70b3aadc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6d17960281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16d17960281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 distance d’édition peut être calculée avec la programmation dynamique en O(n2)</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6d17960281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6d17960281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6d17960281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16d17960281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6d17960281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16d17960281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6d17960281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16d17960281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6d17960281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16d17960281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6d17960281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16d17960281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6d17960281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16d17960281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16d17960281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16d17960281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14c1e2329d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14c1e2329d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f70b3aadc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f70b3aadc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4c1e2329d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14c1e2329d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4c1e2329d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14c1e2329d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14c1e2329d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14c1e2329d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14c1e2329d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14c1e2329d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6d17960281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16d17960281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16d17960281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16d17960281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6d17960281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16d17960281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16d17960281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16d17960281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16d17960281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16d17960281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6d17960281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16d17960281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f70b3aadc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f70b3aadc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e616a3ca8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e616a3ca8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f70b3aadc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f70b3aadc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Clr>
                <a:srgbClr val="1C4587"/>
              </a:buClr>
              <a:buSzPts val="5200"/>
              <a:buFont typeface="Montserrat Medium"/>
              <a:buNone/>
              <a:defRPr sz="5200">
                <a:solidFill>
                  <a:srgbClr val="1C4587"/>
                </a:solidFill>
                <a:latin typeface="Montserrat Medium"/>
                <a:ea typeface="Montserrat Medium"/>
                <a:cs typeface="Montserrat Medium"/>
                <a:sym typeface="Montserra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Clr>
                <a:srgbClr val="1C4587"/>
              </a:buClr>
              <a:buSzPts val="3600"/>
              <a:buFont typeface="Montserrat Medium"/>
              <a:buNone/>
              <a:defRPr sz="3600">
                <a:solidFill>
                  <a:srgbClr val="1C4587"/>
                </a:solidFill>
                <a:latin typeface="Montserrat Medium"/>
                <a:ea typeface="Montserrat Medium"/>
                <a:cs typeface="Montserrat Medium"/>
                <a:sym typeface="Montserrat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1C4587"/>
              </a:buClr>
              <a:buSzPts val="2800"/>
              <a:buFont typeface="Montserrat Medium"/>
              <a:buNone/>
              <a:defRPr>
                <a:solidFill>
                  <a:srgbClr val="1C4587"/>
                </a:solidFill>
                <a:latin typeface="Montserrat Medium"/>
                <a:ea typeface="Montserrat Medium"/>
                <a:cs typeface="Montserrat Medium"/>
                <a:sym typeface="Montserrat Medium"/>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hyperlink" Target="https://setosa.io/ev/principal-component-analysi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drive.google.com/file/d/1J1YM0U6x9Vm7S25VW9tc_wyS-l-1Ec4A/view"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scikit-learn.org/stable/auto_examples/preprocessing/plot_scaling_importance.html" TargetMode="Externa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4.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4.png"/><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4.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4.pn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1.pn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1.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6.png"/><Relationship Id="rId4" Type="http://schemas.openxmlformats.org/officeDocument/2006/relationships/hyperlink" Target="https://www.wikiwand.com/en/Netflix_Prize"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s://arxiv.org/pdf/2010.00554.pdf" TargetMode="External"/><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7.png"/><Relationship Id="rId4" Type="http://schemas.openxmlformats.org/officeDocument/2006/relationships/image" Target="../media/image46.png"/><Relationship Id="rId5" Type="http://schemas.openxmlformats.org/officeDocument/2006/relationships/image" Target="../media/image35.png"/><Relationship Id="rId6"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5.png"/><Relationship Id="rId4" Type="http://schemas.openxmlformats.org/officeDocument/2006/relationships/image" Target="../media/image44.png"/><Relationship Id="rId5" Type="http://schemas.openxmlformats.org/officeDocument/2006/relationships/image" Target="../media/image3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5.png"/><Relationship Id="rId4" Type="http://schemas.openxmlformats.org/officeDocument/2006/relationships/image" Target="../media/image44.png"/><Relationship Id="rId5"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tech.nitoyon.com/en/blog/2013/11/07/k-means/" TargetMode="External"/><Relationship Id="rId4" Type="http://schemas.openxmlformats.org/officeDocument/2006/relationships/hyperlink" Target="http://tech.nitoyon.com/en/blog/2013/11/07/k-means/" TargetMode="External"/><Relationship Id="rId9" Type="http://schemas.openxmlformats.org/officeDocument/2006/relationships/image" Target="../media/image40.png"/><Relationship Id="rId5" Type="http://schemas.openxmlformats.org/officeDocument/2006/relationships/image" Target="../media/image45.png"/><Relationship Id="rId6" Type="http://schemas.openxmlformats.org/officeDocument/2006/relationships/hyperlink" Target="http://tech.nitoyon.com/en/blog/2013/11/07/k-means/" TargetMode="External"/><Relationship Id="rId7" Type="http://schemas.openxmlformats.org/officeDocument/2006/relationships/image" Target="../media/image42.png"/><Relationship Id="rId8" Type="http://schemas.openxmlformats.org/officeDocument/2006/relationships/hyperlink" Target="http://tech.nitoyon.com/en/blog/2013/11/07/k-mean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60.png"/><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hyperlink" Target="https://towardsdatascience.com/spectral-clustering-aba2640c0d5b" TargetMode="External"/><Relationship Id="rId4" Type="http://schemas.openxmlformats.org/officeDocument/2006/relationships/image" Target="../media/image37.png"/><Relationship Id="rId5" Type="http://schemas.openxmlformats.org/officeDocument/2006/relationships/image" Target="../media/image3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7.png"/><Relationship Id="rId4" Type="http://schemas.openxmlformats.org/officeDocument/2006/relationships/hyperlink" Target="https://scikit-learn.org/stable/modules/clustering.html#clustering-performance-evaluation" TargetMode="External"/><Relationship Id="rId5" Type="http://schemas.openxmlformats.org/officeDocument/2006/relationships/image" Target="../media/image5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8.png"/><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2.png"/></Relationships>
</file>

<file path=ppt/slides/_rels/slide56.xml.rels><?xml version="1.0" encoding="UTF-8" standalone="yes"?><Relationships xmlns="http://schemas.openxmlformats.org/package/2006/relationships"><Relationship Id="rId11" Type="http://schemas.openxmlformats.org/officeDocument/2006/relationships/image" Target="../media/image62.png"/><Relationship Id="rId10" Type="http://schemas.openxmlformats.org/officeDocument/2006/relationships/image" Target="../media/image71.png"/><Relationship Id="rId12" Type="http://schemas.openxmlformats.org/officeDocument/2006/relationships/image" Target="../media/image65.png"/><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7.png"/><Relationship Id="rId4" Type="http://schemas.openxmlformats.org/officeDocument/2006/relationships/image" Target="../media/image58.png"/><Relationship Id="rId9" Type="http://schemas.openxmlformats.org/officeDocument/2006/relationships/image" Target="../media/image55.png"/><Relationship Id="rId5" Type="http://schemas.openxmlformats.org/officeDocument/2006/relationships/image" Target="../media/image64.png"/><Relationship Id="rId6" Type="http://schemas.openxmlformats.org/officeDocument/2006/relationships/image" Target="../media/image50.png"/><Relationship Id="rId7" Type="http://schemas.openxmlformats.org/officeDocument/2006/relationships/image" Target="../media/image59.png"/><Relationship Id="rId8"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54.png"/><Relationship Id="rId4" Type="http://schemas.openxmlformats.org/officeDocument/2006/relationships/image" Target="../media/image6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6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61.png"/><Relationship Id="rId4" Type="http://schemas.openxmlformats.org/officeDocument/2006/relationships/image" Target="../media/image56.png"/><Relationship Id="rId5" Type="http://schemas.openxmlformats.org/officeDocument/2006/relationships/image" Target="../media/image6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7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https://observablehq.com/@jhelum-ch/unsupervised-learning" TargetMode="External"/><Relationship Id="rId4" Type="http://schemas.openxmlformats.org/officeDocument/2006/relationships/image" Target="../media/image7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6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7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7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hyperlink" Target="http://www.datasciencecourse.org/slides/unsupervised.pdf"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8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7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6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7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7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hyperlink" Target="https://stackabuse.com/hierarchical-clustering-with-python-and-scikit-learn/" TargetMode="External"/><Relationship Id="rId4" Type="http://schemas.openxmlformats.org/officeDocument/2006/relationships/image" Target="../media/image75.png"/><Relationship Id="rId5" Type="http://schemas.openxmlformats.org/officeDocument/2006/relationships/hyperlink" Target="https://stackabuse.com/hierarchical-clustering-with-python-and-scikit-learn/" TargetMode="External"/><Relationship Id="rId6" Type="http://schemas.openxmlformats.org/officeDocument/2006/relationships/image" Target="../media/image8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7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Cours 11 : Apprentissage non supervisé</a:t>
            </a:r>
            <a:endParaRPr sz="3300">
              <a:latin typeface="Montserrat"/>
              <a:ea typeface="Montserrat"/>
              <a:cs typeface="Montserrat"/>
              <a:sym typeface="Montserrat"/>
            </a:endParaRPr>
          </a:p>
        </p:txBody>
      </p:sp>
      <p:sp>
        <p:nvSpPr>
          <p:cNvPr id="61" name="Google Shape;61;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935"/>
              <a:buNone/>
            </a:pPr>
            <a:r>
              <a:rPr lang="en" sz="2380"/>
              <a:t>Gauthier Gidel</a:t>
            </a:r>
            <a:endParaRPr sz="2380"/>
          </a:p>
          <a:p>
            <a:pPr indent="0" lvl="0" marL="0" rtl="0" algn="ctr">
              <a:lnSpc>
                <a:spcPct val="80000"/>
              </a:lnSpc>
              <a:spcBef>
                <a:spcPts val="0"/>
              </a:spcBef>
              <a:spcAft>
                <a:spcPts val="0"/>
              </a:spcAft>
              <a:buSzPts val="935"/>
              <a:buNone/>
            </a:pPr>
            <a:r>
              <a:rPr lang="en" sz="2380"/>
              <a:t>Automne 2023</a:t>
            </a:r>
            <a:endParaRPr sz="238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Cadre d'apprentissage non supervisé</a:t>
            </a:r>
            <a:endParaRPr sz="2520"/>
          </a:p>
        </p:txBody>
      </p:sp>
      <p:pic>
        <p:nvPicPr>
          <p:cNvPr id="117" name="Google Shape;117;p23"/>
          <p:cNvPicPr preferRelativeResize="0"/>
          <p:nvPr/>
        </p:nvPicPr>
        <p:blipFill>
          <a:blip r:embed="rId3">
            <a:alphaModFix/>
          </a:blip>
          <a:stretch>
            <a:fillRect/>
          </a:stretch>
        </p:blipFill>
        <p:spPr>
          <a:xfrm>
            <a:off x="152400" y="1170125"/>
            <a:ext cx="8366487" cy="3820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Cadre d'apprentissage non supervisé</a:t>
            </a:r>
            <a:endParaRPr sz="2520"/>
          </a:p>
        </p:txBody>
      </p:sp>
      <p:sp>
        <p:nvSpPr>
          <p:cNvPr id="123" name="Google Shape;123;p24"/>
          <p:cNvSpPr txBox="1"/>
          <p:nvPr>
            <p:ph idx="1" type="body"/>
          </p:nvPr>
        </p:nvSpPr>
        <p:spPr>
          <a:xfrm>
            <a:off x="311700" y="1152475"/>
            <a:ext cx="8520600" cy="37701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en"/>
              <a:t>Que faisons-nous????</a:t>
            </a:r>
            <a:endParaRPr/>
          </a:p>
          <a:p>
            <a:pPr indent="0" lvl="0" marL="0" rtl="0" algn="l">
              <a:lnSpc>
                <a:spcPct val="105000"/>
              </a:lnSpc>
              <a:spcBef>
                <a:spcPts val="1200"/>
              </a:spcBef>
              <a:spcAft>
                <a:spcPts val="0"/>
              </a:spcAft>
              <a:buNone/>
            </a:pPr>
            <a:r>
              <a:t/>
            </a:r>
            <a:endParaRPr/>
          </a:p>
          <a:p>
            <a:pPr indent="0" lvl="0" marL="0" rtl="0" algn="l">
              <a:lnSpc>
                <a:spcPct val="105000"/>
              </a:lnSpc>
              <a:spcBef>
                <a:spcPts val="1200"/>
              </a:spcBef>
              <a:spcAft>
                <a:spcPts val="0"/>
              </a:spcAft>
              <a:buNone/>
            </a:pPr>
            <a:r>
              <a:rPr lang="en"/>
              <a:t>Pourquoi ne pas faire :</a:t>
            </a:r>
            <a:endParaRPr/>
          </a:p>
          <a:p>
            <a:pPr indent="0" lvl="0" marL="0" rtl="0" algn="l">
              <a:lnSpc>
                <a:spcPct val="105000"/>
              </a:lnSpc>
              <a:spcBef>
                <a:spcPts val="1200"/>
              </a:spcBef>
              <a:spcAft>
                <a:spcPts val="0"/>
              </a:spcAft>
              <a:buNone/>
            </a:pPr>
            <a:r>
              <a:t/>
            </a:r>
            <a:endParaRPr/>
          </a:p>
          <a:p>
            <a:pPr indent="0" lvl="0" marL="0" rtl="0" algn="l">
              <a:lnSpc>
                <a:spcPct val="105000"/>
              </a:lnSpc>
              <a:spcBef>
                <a:spcPts val="1200"/>
              </a:spcBef>
              <a:spcAft>
                <a:spcPts val="0"/>
              </a:spcAft>
              <a:buNone/>
            </a:pPr>
            <a:r>
              <a:rPr lang="en"/>
              <a:t>La fonction d'identité est inutile.</a:t>
            </a:r>
            <a:endParaRPr/>
          </a:p>
          <a:p>
            <a:pPr indent="0" lvl="0" marL="0" rtl="0" algn="l">
              <a:lnSpc>
                <a:spcPct val="105000"/>
              </a:lnSpc>
              <a:spcBef>
                <a:spcPts val="1200"/>
              </a:spcBef>
              <a:spcAft>
                <a:spcPts val="0"/>
              </a:spcAft>
              <a:buNone/>
            </a:pPr>
            <a:r>
              <a:rPr lang="en"/>
              <a:t>Le but est de faire de la </a:t>
            </a:r>
            <a:r>
              <a:rPr b="1" lang="en"/>
              <a:t>compression ! (petites représentations).</a:t>
            </a:r>
            <a:endParaRPr b="1"/>
          </a:p>
          <a:p>
            <a:pPr indent="-342900" lvl="0" marL="457200" rtl="0" algn="l">
              <a:lnSpc>
                <a:spcPct val="105000"/>
              </a:lnSpc>
              <a:spcBef>
                <a:spcPts val="1200"/>
              </a:spcBef>
              <a:spcAft>
                <a:spcPts val="0"/>
              </a:spcAft>
              <a:buSzPts val="1800"/>
              <a:buChar char="-"/>
            </a:pPr>
            <a:r>
              <a:rPr lang="en"/>
              <a:t>Trouver des clusters/groupes : (décrire les données avec un plus petit nombre de groupes et leur représentant)</a:t>
            </a:r>
            <a:endParaRPr/>
          </a:p>
          <a:p>
            <a:pPr indent="-342900" lvl="0" marL="457200" rtl="0" algn="l">
              <a:lnSpc>
                <a:spcPct val="105000"/>
              </a:lnSpc>
              <a:spcBef>
                <a:spcPts val="0"/>
              </a:spcBef>
              <a:spcAft>
                <a:spcPts val="0"/>
              </a:spcAft>
              <a:buSzPts val="1800"/>
              <a:buChar char="-"/>
            </a:pPr>
            <a:r>
              <a:rPr lang="en"/>
              <a:t>Réduction de la dimensionnalité (trouver une représentation plus petite de x)</a:t>
            </a:r>
            <a:endParaRPr/>
          </a:p>
        </p:txBody>
      </p:sp>
      <p:pic>
        <p:nvPicPr>
          <p:cNvPr id="124" name="Google Shape;124;p24"/>
          <p:cNvPicPr preferRelativeResize="0"/>
          <p:nvPr/>
        </p:nvPicPr>
        <p:blipFill>
          <a:blip r:embed="rId3">
            <a:alphaModFix/>
          </a:blip>
          <a:stretch>
            <a:fillRect/>
          </a:stretch>
        </p:blipFill>
        <p:spPr>
          <a:xfrm>
            <a:off x="2749275" y="2098775"/>
            <a:ext cx="1408650" cy="335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Réduction de la dimensionnalité : une représentation plus petite de l'entrée.</a:t>
            </a:r>
            <a:endParaRPr sz="2520"/>
          </a:p>
        </p:txBody>
      </p:sp>
      <p:sp>
        <p:nvSpPr>
          <p:cNvPr id="130" name="Google Shape;130;p25"/>
          <p:cNvSpPr txBox="1"/>
          <p:nvPr>
            <p:ph idx="1" type="body"/>
          </p:nvPr>
        </p:nvSpPr>
        <p:spPr>
          <a:xfrm>
            <a:off x="311700" y="1456650"/>
            <a:ext cx="8520600" cy="3112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Qu'est-ce que c'est?</a:t>
            </a:r>
            <a:endParaRPr/>
          </a:p>
        </p:txBody>
      </p:sp>
      <p:pic>
        <p:nvPicPr>
          <p:cNvPr id="131" name="Google Shape;131;p25"/>
          <p:cNvPicPr preferRelativeResize="0"/>
          <p:nvPr/>
        </p:nvPicPr>
        <p:blipFill>
          <a:blip r:embed="rId3">
            <a:alphaModFix/>
          </a:blip>
          <a:stretch>
            <a:fillRect/>
          </a:stretch>
        </p:blipFill>
        <p:spPr>
          <a:xfrm>
            <a:off x="3976675" y="1501900"/>
            <a:ext cx="1190625" cy="3124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Réduction de la dimensionnalité : une représentation plus petite de l'entrée.</a:t>
            </a:r>
            <a:endParaRPr sz="2520"/>
          </a:p>
        </p:txBody>
      </p:sp>
      <p:sp>
        <p:nvSpPr>
          <p:cNvPr id="137" name="Google Shape;137;p26"/>
          <p:cNvSpPr txBox="1"/>
          <p:nvPr>
            <p:ph idx="1" type="body"/>
          </p:nvPr>
        </p:nvSpPr>
        <p:spPr>
          <a:xfrm>
            <a:off x="311700" y="1456650"/>
            <a:ext cx="8520600" cy="3112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Qu'est-ce que c'est?</a:t>
            </a:r>
            <a:endParaRPr/>
          </a:p>
        </p:txBody>
      </p:sp>
      <p:pic>
        <p:nvPicPr>
          <p:cNvPr id="138" name="Google Shape;138;p26"/>
          <p:cNvPicPr preferRelativeResize="0"/>
          <p:nvPr/>
        </p:nvPicPr>
        <p:blipFill>
          <a:blip r:embed="rId3">
            <a:alphaModFix/>
          </a:blip>
          <a:stretch>
            <a:fillRect/>
          </a:stretch>
        </p:blipFill>
        <p:spPr>
          <a:xfrm>
            <a:off x="2443150" y="1656813"/>
            <a:ext cx="4257675" cy="3095625"/>
          </a:xfrm>
          <a:prstGeom prst="rect">
            <a:avLst/>
          </a:prstGeom>
          <a:noFill/>
          <a:ln>
            <a:noFill/>
          </a:ln>
        </p:spPr>
      </p:pic>
      <p:sp>
        <p:nvSpPr>
          <p:cNvPr id="139" name="Google Shape;139;p26"/>
          <p:cNvSpPr txBox="1"/>
          <p:nvPr/>
        </p:nvSpPr>
        <p:spPr>
          <a:xfrm>
            <a:off x="5555375" y="4822025"/>
            <a:ext cx="5786400" cy="7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highlight>
                  <a:srgbClr val="FFFFFF"/>
                </a:highlight>
                <a:latin typeface="Times New Roman"/>
                <a:ea typeface="Times New Roman"/>
                <a:cs typeface="Times New Roman"/>
                <a:sym typeface="Times New Roman"/>
              </a:rPr>
              <a:t>Crédit pour l'idée : Prof. Julie Josse</a:t>
            </a:r>
            <a:endParaRPr sz="12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Réduction de la dimensionnalité : une représentation plus petite de l'entrée.</a:t>
            </a:r>
            <a:endParaRPr sz="2520"/>
          </a:p>
        </p:txBody>
      </p:sp>
      <p:sp>
        <p:nvSpPr>
          <p:cNvPr id="145" name="Google Shape;145;p27"/>
          <p:cNvSpPr txBox="1"/>
          <p:nvPr>
            <p:ph idx="1" type="body"/>
          </p:nvPr>
        </p:nvSpPr>
        <p:spPr>
          <a:xfrm>
            <a:off x="122775" y="1456650"/>
            <a:ext cx="8898600" cy="311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Idée :</a:t>
            </a:r>
            <a:r>
              <a:rPr lang="en"/>
              <a:t> Certaines vues de données de grande dimension sont plus informatives que d'autres.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Pouvez-vous trouver une représentation de faible dimension avec autant de variations que possible ?</a:t>
            </a:r>
            <a:endParaRPr/>
          </a:p>
          <a:p>
            <a:pPr indent="0" lvl="0" marL="0" rtl="0" algn="l">
              <a:spcBef>
                <a:spcPts val="1200"/>
              </a:spcBef>
              <a:spcAft>
                <a:spcPts val="0"/>
              </a:spcAft>
              <a:buNone/>
            </a:pPr>
            <a:r>
              <a:rPr lang="en"/>
              <a:t>Pourquoi beaucoup de variation ?</a:t>
            </a:r>
            <a:endParaRPr/>
          </a:p>
          <a:p>
            <a:pPr indent="0" lvl="0" marL="0" rtl="0" algn="l">
              <a:spcBef>
                <a:spcPts val="1200"/>
              </a:spcBef>
              <a:spcAft>
                <a:spcPts val="0"/>
              </a:spcAft>
              <a:buNone/>
            </a:pPr>
            <a:r>
              <a:rPr lang="en"/>
              <a:t>Exemple (avec étiquettes) :</a:t>
            </a:r>
            <a:endParaRPr/>
          </a:p>
          <a:p>
            <a:pPr indent="0" lvl="0" marL="0" rtl="0" algn="l">
              <a:spcBef>
                <a:spcPts val="1200"/>
              </a:spcBef>
              <a:spcAft>
                <a:spcPts val="1200"/>
              </a:spcAft>
              <a:buNone/>
            </a:pPr>
            <a:r>
              <a:t/>
            </a:r>
            <a:endParaRPr/>
          </a:p>
        </p:txBody>
      </p:sp>
      <p:pic>
        <p:nvPicPr>
          <p:cNvPr id="146" name="Google Shape;146;p27"/>
          <p:cNvPicPr preferRelativeResize="0"/>
          <p:nvPr/>
        </p:nvPicPr>
        <p:blipFill>
          <a:blip r:embed="rId3">
            <a:alphaModFix/>
          </a:blip>
          <a:stretch>
            <a:fillRect/>
          </a:stretch>
        </p:blipFill>
        <p:spPr>
          <a:xfrm>
            <a:off x="4192025" y="3292800"/>
            <a:ext cx="3180700" cy="620875"/>
          </a:xfrm>
          <a:prstGeom prst="rect">
            <a:avLst/>
          </a:prstGeom>
          <a:noFill/>
          <a:ln>
            <a:noFill/>
          </a:ln>
        </p:spPr>
      </p:pic>
      <p:sp>
        <p:nvSpPr>
          <p:cNvPr id="147" name="Google Shape;147;p27"/>
          <p:cNvSpPr/>
          <p:nvPr/>
        </p:nvSpPr>
        <p:spPr>
          <a:xfrm rot="-5400000">
            <a:off x="5795773" y="3699500"/>
            <a:ext cx="251100" cy="5526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7"/>
          <p:cNvSpPr/>
          <p:nvPr/>
        </p:nvSpPr>
        <p:spPr>
          <a:xfrm rot="-5400000">
            <a:off x="7091173" y="3699500"/>
            <a:ext cx="251100" cy="552600"/>
          </a:xfrm>
          <a:prstGeom prst="leftBrace">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7"/>
          <p:cNvSpPr txBox="1"/>
          <p:nvPr/>
        </p:nvSpPr>
        <p:spPr>
          <a:xfrm>
            <a:off x="5172900" y="4156625"/>
            <a:ext cx="1456500" cy="9234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Type de haut niveau de la variable : </a:t>
            </a:r>
            <a:r>
              <a:rPr b="1" lang="en" sz="1100"/>
              <a:t>grande variation entre les classes</a:t>
            </a:r>
            <a:endParaRPr b="1" sz="1100"/>
          </a:p>
        </p:txBody>
      </p:sp>
      <p:sp>
        <p:nvSpPr>
          <p:cNvPr id="150" name="Google Shape;150;p27"/>
          <p:cNvSpPr txBox="1"/>
          <p:nvPr/>
        </p:nvSpPr>
        <p:spPr>
          <a:xfrm>
            <a:off x="6849300" y="4156625"/>
            <a:ext cx="1456500" cy="7389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Variation interne au sein de la classe : plus faible</a:t>
            </a:r>
            <a:endParaRPr sz="1200"/>
          </a:p>
        </p:txBody>
      </p:sp>
      <p:sp>
        <p:nvSpPr>
          <p:cNvPr id="151" name="Google Shape;151;p27"/>
          <p:cNvSpPr/>
          <p:nvPr/>
        </p:nvSpPr>
        <p:spPr>
          <a:xfrm rot="-5400000">
            <a:off x="5795698" y="3699500"/>
            <a:ext cx="251100" cy="552600"/>
          </a:xfrm>
          <a:prstGeom prst="leftBrace">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7"/>
          <p:cNvSpPr txBox="1"/>
          <p:nvPr/>
        </p:nvSpPr>
        <p:spPr>
          <a:xfrm>
            <a:off x="6849225" y="4156625"/>
            <a:ext cx="1456500" cy="7389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Variation interne au sein de la classe : plus faible</a:t>
            </a: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ACP : Analyse en Composantes Principales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Analyse des composants principaux</a:t>
            </a:r>
            <a:endParaRPr sz="2520"/>
          </a:p>
        </p:txBody>
      </p:sp>
      <p:sp>
        <p:nvSpPr>
          <p:cNvPr id="163" name="Google Shape;163;p29"/>
          <p:cNvSpPr txBox="1"/>
          <p:nvPr>
            <p:ph idx="1" type="body"/>
          </p:nvPr>
        </p:nvSpPr>
        <p:spPr>
          <a:xfrm>
            <a:off x="122775" y="1456650"/>
            <a:ext cx="8898600" cy="3112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a:t>Pouvez-vous trouver une représentation de faible dimension avec autant de variations que possible ?</a:t>
            </a:r>
            <a:endParaRPr/>
          </a:p>
          <a:p>
            <a:pPr indent="0" lvl="0" marL="0" rtl="0" algn="l">
              <a:lnSpc>
                <a:spcPct val="95000"/>
              </a:lnSpc>
              <a:spcBef>
                <a:spcPts val="1200"/>
              </a:spcBef>
              <a:spcAft>
                <a:spcPts val="0"/>
              </a:spcAft>
              <a:buNone/>
            </a:pPr>
            <a:r>
              <a:t/>
            </a:r>
            <a:endParaRPr/>
          </a:p>
          <a:p>
            <a:pPr indent="0" lvl="0" marL="0" rtl="0" algn="l">
              <a:lnSpc>
                <a:spcPct val="95000"/>
              </a:lnSpc>
              <a:spcBef>
                <a:spcPts val="1200"/>
              </a:spcBef>
              <a:spcAft>
                <a:spcPts val="0"/>
              </a:spcAft>
              <a:buNone/>
            </a:pPr>
            <a:r>
              <a:rPr lang="en"/>
              <a:t>Pour concrétiser l'idée,</a:t>
            </a:r>
            <a:endParaRPr/>
          </a:p>
          <a:p>
            <a:pPr indent="-342900" lvl="0" marL="457200" rtl="0" algn="l">
              <a:lnSpc>
                <a:spcPct val="95000"/>
              </a:lnSpc>
              <a:spcBef>
                <a:spcPts val="1200"/>
              </a:spcBef>
              <a:spcAft>
                <a:spcPts val="0"/>
              </a:spcAft>
              <a:buSzPts val="1800"/>
              <a:buChar char="●"/>
            </a:pPr>
            <a:r>
              <a:rPr lang="en"/>
              <a:t>Quelle sera la famille candidate des représentations de faible dimension ?</a:t>
            </a:r>
            <a:endParaRPr/>
          </a:p>
          <a:p>
            <a:pPr indent="-342900" lvl="0" marL="457200" rtl="0" algn="l">
              <a:lnSpc>
                <a:spcPct val="95000"/>
              </a:lnSpc>
              <a:spcBef>
                <a:spcPts val="0"/>
              </a:spcBef>
              <a:spcAft>
                <a:spcPts val="0"/>
              </a:spcAft>
              <a:buSzPts val="1800"/>
              <a:buChar char="●"/>
            </a:pPr>
            <a:r>
              <a:rPr lang="en"/>
              <a:t>Comment allons-nous choisir l'un des nombreux candidats</a:t>
            </a:r>
            <a:endParaRPr/>
          </a:p>
          <a:p>
            <a:pPr indent="0" lvl="0" marL="0" rtl="0" algn="l">
              <a:lnSpc>
                <a:spcPct val="95000"/>
              </a:lnSpc>
              <a:spcBef>
                <a:spcPts val="1200"/>
              </a:spcBef>
              <a:spcAft>
                <a:spcPts val="0"/>
              </a:spcAft>
              <a:buNone/>
            </a:pPr>
            <a:r>
              <a:t/>
            </a:r>
            <a:endParaRPr/>
          </a:p>
          <a:p>
            <a:pPr indent="0" lvl="0" marL="0" rtl="0" algn="l">
              <a:lnSpc>
                <a:spcPct val="95000"/>
              </a:lnSpc>
              <a:spcBef>
                <a:spcPts val="1200"/>
              </a:spcBef>
              <a:spcAft>
                <a:spcPts val="1200"/>
              </a:spcAft>
              <a:buNone/>
            </a:pPr>
            <a:r>
              <a:t/>
            </a:r>
            <a:endParaRPr/>
          </a:p>
        </p:txBody>
      </p:sp>
      <p:cxnSp>
        <p:nvCxnSpPr>
          <p:cNvPr id="164" name="Google Shape;164;p29"/>
          <p:cNvCxnSpPr/>
          <p:nvPr/>
        </p:nvCxnSpPr>
        <p:spPr>
          <a:xfrm>
            <a:off x="7775525" y="3282550"/>
            <a:ext cx="210900" cy="421800"/>
          </a:xfrm>
          <a:prstGeom prst="straightConnector1">
            <a:avLst/>
          </a:prstGeom>
          <a:noFill/>
          <a:ln cap="flat" cmpd="sng" w="19050">
            <a:solidFill>
              <a:schemeClr val="dk2"/>
            </a:solidFill>
            <a:prstDash val="solid"/>
            <a:round/>
            <a:headEnd len="med" w="med" type="none"/>
            <a:tailEnd len="med" w="med" type="triangle"/>
          </a:ln>
        </p:spPr>
      </p:cxnSp>
      <p:sp>
        <p:nvSpPr>
          <p:cNvPr id="165" name="Google Shape;165;p29"/>
          <p:cNvSpPr txBox="1"/>
          <p:nvPr/>
        </p:nvSpPr>
        <p:spPr>
          <a:xfrm>
            <a:off x="7099200" y="3794900"/>
            <a:ext cx="2044800" cy="6156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Combinaisons linéaires des caractéristiques</a:t>
            </a:r>
            <a:endParaRPr/>
          </a:p>
        </p:txBody>
      </p:sp>
      <p:sp>
        <p:nvSpPr>
          <p:cNvPr id="166" name="Google Shape;166;p29"/>
          <p:cNvSpPr txBox="1"/>
          <p:nvPr/>
        </p:nvSpPr>
        <p:spPr>
          <a:xfrm>
            <a:off x="4522975" y="4181900"/>
            <a:ext cx="20937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Meilleure reconstruction</a:t>
            </a:r>
            <a:endParaRPr/>
          </a:p>
        </p:txBody>
      </p:sp>
      <p:cxnSp>
        <p:nvCxnSpPr>
          <p:cNvPr id="167" name="Google Shape;167;p29"/>
          <p:cNvCxnSpPr/>
          <p:nvPr/>
        </p:nvCxnSpPr>
        <p:spPr>
          <a:xfrm>
            <a:off x="5265750" y="3663200"/>
            <a:ext cx="210900" cy="4218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par>
                                <p:cTn fill="hold" nodeType="with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par>
                                <p:cTn fill="hold" nodeType="with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Analyse des composants principaux</a:t>
            </a:r>
            <a:endParaRPr sz="2520"/>
          </a:p>
        </p:txBody>
      </p:sp>
      <p:sp>
        <p:nvSpPr>
          <p:cNvPr id="173" name="Google Shape;173;p30"/>
          <p:cNvSpPr txBox="1"/>
          <p:nvPr/>
        </p:nvSpPr>
        <p:spPr>
          <a:xfrm>
            <a:off x="632900" y="1647525"/>
            <a:ext cx="7936200" cy="400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Considérons la représentation de </a:t>
            </a:r>
            <a:r>
              <a:rPr lang="en">
                <a:latin typeface="Palatino"/>
                <a:ea typeface="Palatino"/>
                <a:cs typeface="Palatino"/>
                <a:sym typeface="Palatino"/>
              </a:rPr>
              <a:t>x</a:t>
            </a:r>
            <a:r>
              <a:rPr baseline="-25000" lang="en">
                <a:latin typeface="Palatino"/>
                <a:ea typeface="Palatino"/>
                <a:cs typeface="Palatino"/>
                <a:sym typeface="Palatino"/>
              </a:rPr>
              <a:t>i</a:t>
            </a:r>
            <a:r>
              <a:rPr lang="en"/>
              <a:t> : (on projette les points de données sur une direction)</a:t>
            </a:r>
            <a:endParaRPr/>
          </a:p>
        </p:txBody>
      </p:sp>
      <p:pic>
        <p:nvPicPr>
          <p:cNvPr id="174" name="Google Shape;174;p30"/>
          <p:cNvPicPr preferRelativeResize="0"/>
          <p:nvPr/>
        </p:nvPicPr>
        <p:blipFill>
          <a:blip r:embed="rId3">
            <a:alphaModFix/>
          </a:blip>
          <a:stretch>
            <a:fillRect/>
          </a:stretch>
        </p:blipFill>
        <p:spPr>
          <a:xfrm>
            <a:off x="2340700" y="2370375"/>
            <a:ext cx="4232075" cy="1164175"/>
          </a:xfrm>
          <a:prstGeom prst="rect">
            <a:avLst/>
          </a:prstGeom>
          <a:noFill/>
          <a:ln>
            <a:noFill/>
          </a:ln>
        </p:spPr>
      </p:pic>
      <p:sp>
        <p:nvSpPr>
          <p:cNvPr id="175" name="Google Shape;175;p30"/>
          <p:cNvSpPr txBox="1"/>
          <p:nvPr/>
        </p:nvSpPr>
        <p:spPr>
          <a:xfrm>
            <a:off x="632900" y="3933525"/>
            <a:ext cx="7936200" cy="400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latin typeface="Palatino"/>
                <a:ea typeface="Palatino"/>
                <a:cs typeface="Palatino"/>
                <a:sym typeface="Palatino"/>
              </a:rPr>
              <a:t>z</a:t>
            </a:r>
            <a:r>
              <a:rPr baseline="-25000" lang="en">
                <a:latin typeface="Palatino"/>
                <a:ea typeface="Palatino"/>
                <a:cs typeface="Palatino"/>
                <a:sym typeface="Palatino"/>
              </a:rPr>
              <a:t>i</a:t>
            </a:r>
            <a:r>
              <a:rPr lang="en"/>
              <a:t> fournit un "résumé" de </a:t>
            </a:r>
            <a:r>
              <a:rPr lang="en">
                <a:latin typeface="Palatino"/>
                <a:ea typeface="Palatino"/>
                <a:cs typeface="Palatino"/>
                <a:sym typeface="Palatino"/>
              </a:rPr>
              <a:t>x</a:t>
            </a:r>
            <a:r>
              <a:rPr baseline="-25000" lang="en">
                <a:latin typeface="Palatino"/>
                <a:ea typeface="Palatino"/>
                <a:cs typeface="Palatino"/>
                <a:sym typeface="Palatino"/>
              </a:rPr>
              <a:t>i</a:t>
            </a:r>
            <a:r>
              <a:rPr lang="en"/>
              <a:t> en combinant linéairement ses composants.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Critères de sélection : variance maximale</a:t>
            </a:r>
            <a:endParaRPr sz="2520"/>
          </a:p>
          <a:p>
            <a:pPr indent="0" lvl="0" marL="0" rtl="0" algn="l">
              <a:spcBef>
                <a:spcPts val="0"/>
              </a:spcBef>
              <a:spcAft>
                <a:spcPts val="0"/>
              </a:spcAft>
              <a:buSzPts val="990"/>
              <a:buNone/>
            </a:pPr>
            <a:r>
              <a:t/>
            </a:r>
            <a:endParaRPr sz="2520"/>
          </a:p>
          <a:p>
            <a:pPr indent="0" lvl="0" marL="0" rtl="0" algn="l">
              <a:spcBef>
                <a:spcPts val="0"/>
              </a:spcBef>
              <a:spcAft>
                <a:spcPts val="0"/>
              </a:spcAft>
              <a:buSzPts val="990"/>
              <a:buNone/>
            </a:pPr>
            <a:r>
              <a:t/>
            </a:r>
            <a:endParaRPr sz="2520"/>
          </a:p>
        </p:txBody>
      </p:sp>
      <p:sp>
        <p:nvSpPr>
          <p:cNvPr id="181" name="Google Shape;181;p31"/>
          <p:cNvSpPr txBox="1"/>
          <p:nvPr>
            <p:ph idx="1" type="body"/>
          </p:nvPr>
        </p:nvSpPr>
        <p:spPr>
          <a:xfrm>
            <a:off x="311700" y="1152475"/>
            <a:ext cx="8520600" cy="1278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Pouvez-vous trouver une représentation de faible dimension avec autant de variations que possible ?</a:t>
            </a:r>
            <a:endParaRPr/>
          </a:p>
          <a:p>
            <a:pPr indent="-342900" lvl="0" marL="457200" rtl="0" algn="l">
              <a:spcBef>
                <a:spcPts val="0"/>
              </a:spcBef>
              <a:spcAft>
                <a:spcPts val="0"/>
              </a:spcAft>
              <a:buSzPts val="1800"/>
              <a:buChar char="-"/>
            </a:pPr>
            <a:r>
              <a:rPr lang="en"/>
              <a:t>Problème d'optimisation :</a:t>
            </a:r>
            <a:endParaRPr/>
          </a:p>
        </p:txBody>
      </p:sp>
      <p:pic>
        <p:nvPicPr>
          <p:cNvPr id="182" name="Google Shape;182;p31"/>
          <p:cNvPicPr preferRelativeResize="0"/>
          <p:nvPr/>
        </p:nvPicPr>
        <p:blipFill>
          <a:blip r:embed="rId3">
            <a:alphaModFix/>
          </a:blip>
          <a:stretch>
            <a:fillRect/>
          </a:stretch>
        </p:blipFill>
        <p:spPr>
          <a:xfrm>
            <a:off x="3273250" y="2135375"/>
            <a:ext cx="2597500" cy="1137350"/>
          </a:xfrm>
          <a:prstGeom prst="rect">
            <a:avLst/>
          </a:prstGeom>
          <a:noFill/>
          <a:ln>
            <a:noFill/>
          </a:ln>
        </p:spPr>
      </p:pic>
      <p:sp>
        <p:nvSpPr>
          <p:cNvPr id="183" name="Google Shape;183;p31"/>
          <p:cNvSpPr txBox="1"/>
          <p:nvPr>
            <p:ph idx="1" type="body"/>
          </p:nvPr>
        </p:nvSpPr>
        <p:spPr>
          <a:xfrm>
            <a:off x="311700" y="3743275"/>
            <a:ext cx="8520600" cy="1278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Nous voulons que toutes les caractéristiques aient une moyenne nulle (sur les points de données).</a:t>
            </a:r>
            <a:endParaRPr/>
          </a:p>
          <a:p>
            <a:pPr indent="-342900" lvl="0" marL="457200" rtl="0" algn="l">
              <a:spcBef>
                <a:spcPts val="0"/>
              </a:spcBef>
              <a:spcAft>
                <a:spcPts val="0"/>
              </a:spcAft>
              <a:buSzPts val="1800"/>
              <a:buChar char="-"/>
            </a:pPr>
            <a:r>
              <a:rPr lang="en"/>
              <a:t>Très bel exemple </a:t>
            </a:r>
            <a:r>
              <a:rPr lang="en" u="sng">
                <a:solidFill>
                  <a:schemeClr val="accent5"/>
                </a:solidFill>
                <a:hlinkClick r:id="rId4">
                  <a:extLst>
                    <a:ext uri="{A12FA001-AC4F-418D-AE19-62706E023703}">
                      <ahyp:hlinkClr val="tx"/>
                    </a:ext>
                  </a:extLst>
                </a:hlinkClick>
              </a:rPr>
              <a:t>[here]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Critères de sélection : variance maximale</a:t>
            </a:r>
            <a:endParaRPr sz="2520"/>
          </a:p>
          <a:p>
            <a:pPr indent="0" lvl="0" marL="0" rtl="0" algn="l">
              <a:spcBef>
                <a:spcPts val="0"/>
              </a:spcBef>
              <a:spcAft>
                <a:spcPts val="0"/>
              </a:spcAft>
              <a:buSzPts val="990"/>
              <a:buNone/>
            </a:pPr>
            <a:r>
              <a:t/>
            </a:r>
            <a:endParaRPr sz="2520"/>
          </a:p>
          <a:p>
            <a:pPr indent="0" lvl="0" marL="0" rtl="0" algn="l">
              <a:spcBef>
                <a:spcPts val="0"/>
              </a:spcBef>
              <a:spcAft>
                <a:spcPts val="0"/>
              </a:spcAft>
              <a:buSzPts val="990"/>
              <a:buNone/>
            </a:pPr>
            <a:r>
              <a:t/>
            </a:r>
            <a:endParaRPr sz="2520"/>
          </a:p>
        </p:txBody>
      </p:sp>
      <p:pic>
        <p:nvPicPr>
          <p:cNvPr id="189" name="Google Shape;189;p32"/>
          <p:cNvPicPr preferRelativeResize="0"/>
          <p:nvPr/>
        </p:nvPicPr>
        <p:blipFill>
          <a:blip r:embed="rId3">
            <a:alphaModFix/>
          </a:blip>
          <a:stretch>
            <a:fillRect/>
          </a:stretch>
        </p:blipFill>
        <p:spPr>
          <a:xfrm>
            <a:off x="805400" y="1109850"/>
            <a:ext cx="7275035" cy="3820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Quoi lire ?</a:t>
            </a:r>
            <a:endParaRPr sz="2520"/>
          </a:p>
        </p:txBody>
      </p:sp>
      <p:sp>
        <p:nvSpPr>
          <p:cNvPr id="67" name="Google Shape;67;p15"/>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u="sng">
                <a:solidFill>
                  <a:schemeClr val="hlink"/>
                </a:solidFill>
                <a:hlinkClick r:id="rId3"/>
              </a:rPr>
              <a:t>Livre ISLR:</a:t>
            </a:r>
            <a:r>
              <a:rPr lang="en"/>
              <a:t> chapitre 12</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Critères de sélection : variance maximale</a:t>
            </a:r>
            <a:endParaRPr sz="2520"/>
          </a:p>
          <a:p>
            <a:pPr indent="0" lvl="0" marL="0" rtl="0" algn="l">
              <a:spcBef>
                <a:spcPts val="0"/>
              </a:spcBef>
              <a:spcAft>
                <a:spcPts val="0"/>
              </a:spcAft>
              <a:buSzPts val="990"/>
              <a:buNone/>
            </a:pPr>
            <a:r>
              <a:t/>
            </a:r>
            <a:endParaRPr sz="2520"/>
          </a:p>
          <a:p>
            <a:pPr indent="0" lvl="0" marL="0" rtl="0" algn="l">
              <a:spcBef>
                <a:spcPts val="0"/>
              </a:spcBef>
              <a:spcAft>
                <a:spcPts val="0"/>
              </a:spcAft>
              <a:buSzPts val="990"/>
              <a:buNone/>
            </a:pPr>
            <a:r>
              <a:t/>
            </a:r>
            <a:endParaRPr sz="2520"/>
          </a:p>
        </p:txBody>
      </p:sp>
      <p:pic>
        <p:nvPicPr>
          <p:cNvPr id="195" name="Google Shape;195;p33"/>
          <p:cNvPicPr preferRelativeResize="0"/>
          <p:nvPr/>
        </p:nvPicPr>
        <p:blipFill rotWithShape="1">
          <a:blip r:embed="rId3">
            <a:alphaModFix/>
          </a:blip>
          <a:srcRect b="14944" l="0" r="0" t="0"/>
          <a:stretch/>
        </p:blipFill>
        <p:spPr>
          <a:xfrm>
            <a:off x="3115950" y="1069650"/>
            <a:ext cx="2522908" cy="3933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Deuxième, troisième, ... directions</a:t>
            </a:r>
            <a:endParaRPr sz="2520"/>
          </a:p>
          <a:p>
            <a:pPr indent="0" lvl="0" marL="0" rtl="0" algn="l">
              <a:spcBef>
                <a:spcPts val="0"/>
              </a:spcBef>
              <a:spcAft>
                <a:spcPts val="0"/>
              </a:spcAft>
              <a:buSzPts val="990"/>
              <a:buNone/>
            </a:pPr>
            <a:r>
              <a:t/>
            </a:r>
            <a:endParaRPr sz="2520"/>
          </a:p>
          <a:p>
            <a:pPr indent="0" lvl="0" marL="0" rtl="0" algn="l">
              <a:spcBef>
                <a:spcPts val="0"/>
              </a:spcBef>
              <a:spcAft>
                <a:spcPts val="0"/>
              </a:spcAft>
              <a:buSzPts val="990"/>
              <a:buNone/>
            </a:pPr>
            <a:r>
              <a:t/>
            </a:r>
            <a:endParaRPr sz="2520"/>
          </a:p>
        </p:txBody>
      </p:sp>
      <p:sp>
        <p:nvSpPr>
          <p:cNvPr id="201" name="Google Shape;201;p34"/>
          <p:cNvSpPr txBox="1"/>
          <p:nvPr>
            <p:ph idx="1" type="body"/>
          </p:nvPr>
        </p:nvSpPr>
        <p:spPr>
          <a:xfrm>
            <a:off x="311700" y="1152475"/>
            <a:ext cx="3887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Une fois la première direction trouvée, la deuxième direction principale peut être trouvée.</a:t>
            </a:r>
            <a:endParaRPr/>
          </a:p>
          <a:p>
            <a:pPr indent="-342900" lvl="0" marL="457200" rtl="0" algn="l">
              <a:spcBef>
                <a:spcPts val="0"/>
              </a:spcBef>
              <a:spcAft>
                <a:spcPts val="0"/>
              </a:spcAft>
              <a:buSzPts val="1800"/>
              <a:buChar char="-"/>
            </a:pPr>
            <a:r>
              <a:rPr lang="en"/>
              <a:t>Même problème avec la contrainte d'être orthogonal à la direction précédente.</a:t>
            </a:r>
            <a:endParaRPr/>
          </a:p>
          <a:p>
            <a:pPr indent="-342900" lvl="0" marL="457200" rtl="0" algn="l">
              <a:spcBef>
                <a:spcPts val="0"/>
              </a:spcBef>
              <a:spcAft>
                <a:spcPts val="0"/>
              </a:spcAft>
              <a:buSzPts val="1800"/>
              <a:buChar char="-"/>
            </a:pPr>
            <a:r>
              <a:rPr lang="en"/>
              <a:t>Interprétation : PCA trouve un nouveau système de coordonnées amélioré pour vos données</a:t>
            </a:r>
            <a:endParaRPr/>
          </a:p>
        </p:txBody>
      </p:sp>
      <p:pic>
        <p:nvPicPr>
          <p:cNvPr id="202" name="Google Shape;202;p34"/>
          <p:cNvPicPr preferRelativeResize="0"/>
          <p:nvPr/>
        </p:nvPicPr>
        <p:blipFill>
          <a:blip r:embed="rId3">
            <a:alphaModFix/>
          </a:blip>
          <a:stretch>
            <a:fillRect/>
          </a:stretch>
        </p:blipFill>
        <p:spPr>
          <a:xfrm>
            <a:off x="5637375" y="950188"/>
            <a:ext cx="2500052" cy="3820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Deuxième, troisième, ... directions </a:t>
            </a:r>
            <a:endParaRPr sz="2520"/>
          </a:p>
          <a:p>
            <a:pPr indent="0" lvl="0" marL="0" rtl="0" algn="l">
              <a:spcBef>
                <a:spcPts val="0"/>
              </a:spcBef>
              <a:spcAft>
                <a:spcPts val="0"/>
              </a:spcAft>
              <a:buSzPts val="990"/>
              <a:buNone/>
            </a:pPr>
            <a:r>
              <a:t/>
            </a:r>
            <a:endParaRPr sz="2520"/>
          </a:p>
          <a:p>
            <a:pPr indent="0" lvl="0" marL="0" rtl="0" algn="l">
              <a:spcBef>
                <a:spcPts val="0"/>
              </a:spcBef>
              <a:spcAft>
                <a:spcPts val="0"/>
              </a:spcAft>
              <a:buSzPts val="990"/>
              <a:buNone/>
            </a:pPr>
            <a:r>
              <a:t/>
            </a:r>
            <a:endParaRPr sz="2520"/>
          </a:p>
        </p:txBody>
      </p:sp>
      <p:sp>
        <p:nvSpPr>
          <p:cNvPr id="208" name="Google Shape;208;p35"/>
          <p:cNvSpPr txBox="1"/>
          <p:nvPr>
            <p:ph idx="1" type="body"/>
          </p:nvPr>
        </p:nvSpPr>
        <p:spPr>
          <a:xfrm>
            <a:off x="311700" y="1152475"/>
            <a:ext cx="3887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Une fois la première direction trouvée, la deuxième direction principale peut être trouvée.</a:t>
            </a:r>
            <a:endParaRPr/>
          </a:p>
          <a:p>
            <a:pPr indent="-342900" lvl="0" marL="457200" rtl="0" algn="l">
              <a:spcBef>
                <a:spcPts val="0"/>
              </a:spcBef>
              <a:spcAft>
                <a:spcPts val="0"/>
              </a:spcAft>
              <a:buSzPts val="1800"/>
              <a:buChar char="-"/>
            </a:pPr>
            <a:r>
              <a:rPr b="1" lang="en"/>
              <a:t>Même problème</a:t>
            </a:r>
            <a:r>
              <a:rPr lang="en"/>
              <a:t> avec la contrainte d'être </a:t>
            </a:r>
            <a:r>
              <a:rPr b="1" lang="en"/>
              <a:t>orthogonal à la direction précédente.</a:t>
            </a:r>
            <a:endParaRPr b="1"/>
          </a:p>
          <a:p>
            <a:pPr indent="-342900" lvl="0" marL="457200" rtl="0" algn="l">
              <a:spcBef>
                <a:spcPts val="0"/>
              </a:spcBef>
              <a:spcAft>
                <a:spcPts val="0"/>
              </a:spcAft>
              <a:buSzPts val="1800"/>
              <a:buChar char="-"/>
            </a:pPr>
            <a:r>
              <a:rPr lang="en" u="sng"/>
              <a:t>Interprétation :</a:t>
            </a:r>
            <a:r>
              <a:rPr lang="en"/>
              <a:t> PCA trouve un nouveau système de coordonnées amélioré pour vos données</a:t>
            </a:r>
            <a:endParaRPr/>
          </a:p>
        </p:txBody>
      </p:sp>
      <p:pic>
        <p:nvPicPr>
          <p:cNvPr id="209" name="Google Shape;209;p35"/>
          <p:cNvPicPr preferRelativeResize="0"/>
          <p:nvPr/>
        </p:nvPicPr>
        <p:blipFill>
          <a:blip r:embed="rId3">
            <a:alphaModFix/>
          </a:blip>
          <a:stretch>
            <a:fillRect/>
          </a:stretch>
        </p:blipFill>
        <p:spPr>
          <a:xfrm>
            <a:off x="4888325" y="1240875"/>
            <a:ext cx="3556075" cy="3239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Sémantique</a:t>
            </a:r>
            <a:endParaRPr sz="2520"/>
          </a:p>
          <a:p>
            <a:pPr indent="0" lvl="0" marL="0" rtl="0" algn="l">
              <a:spcBef>
                <a:spcPts val="0"/>
              </a:spcBef>
              <a:spcAft>
                <a:spcPts val="0"/>
              </a:spcAft>
              <a:buSzPts val="990"/>
              <a:buNone/>
            </a:pPr>
            <a:r>
              <a:t/>
            </a:r>
            <a:endParaRPr sz="2520"/>
          </a:p>
          <a:p>
            <a:pPr indent="0" lvl="0" marL="0" rtl="0" algn="l">
              <a:spcBef>
                <a:spcPts val="0"/>
              </a:spcBef>
              <a:spcAft>
                <a:spcPts val="0"/>
              </a:spcAft>
              <a:buSzPts val="990"/>
              <a:buNone/>
            </a:pPr>
            <a:r>
              <a:t/>
            </a:r>
            <a:endParaRPr sz="2520"/>
          </a:p>
        </p:txBody>
      </p:sp>
      <p:sp>
        <p:nvSpPr>
          <p:cNvPr id="215" name="Google Shape;215;p36"/>
          <p:cNvSpPr txBox="1"/>
          <p:nvPr>
            <p:ph idx="1" type="body"/>
          </p:nvPr>
        </p:nvSpPr>
        <p:spPr>
          <a:xfrm>
            <a:off x="1014625" y="1152475"/>
            <a:ext cx="78177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 PCA "direction" ou "composante".</a:t>
            </a:r>
            <a:endParaRPr/>
          </a:p>
          <a:p>
            <a:pPr indent="0" lvl="0" marL="0" rtl="0" algn="l">
              <a:lnSpc>
                <a:spcPct val="150000"/>
              </a:lnSpc>
              <a:spcBef>
                <a:spcPts val="1200"/>
              </a:spcBef>
              <a:spcAft>
                <a:spcPts val="1200"/>
              </a:spcAft>
              <a:buNone/>
            </a:pPr>
            <a:r>
              <a:rPr lang="en"/>
              <a:t>: Scores : coordonnées par rapport à la ke direction PCA.</a:t>
            </a:r>
            <a:endParaRPr/>
          </a:p>
        </p:txBody>
      </p:sp>
      <p:pic>
        <p:nvPicPr>
          <p:cNvPr id="216" name="Google Shape;216;p36"/>
          <p:cNvPicPr preferRelativeResize="0"/>
          <p:nvPr/>
        </p:nvPicPr>
        <p:blipFill>
          <a:blip r:embed="rId3">
            <a:alphaModFix/>
          </a:blip>
          <a:stretch>
            <a:fillRect/>
          </a:stretch>
        </p:blipFill>
        <p:spPr>
          <a:xfrm>
            <a:off x="473850" y="1275525"/>
            <a:ext cx="399919" cy="269825"/>
          </a:xfrm>
          <a:prstGeom prst="rect">
            <a:avLst/>
          </a:prstGeom>
          <a:noFill/>
          <a:ln>
            <a:noFill/>
          </a:ln>
        </p:spPr>
      </p:pic>
      <p:pic>
        <p:nvPicPr>
          <p:cNvPr id="217" name="Google Shape;217;p36"/>
          <p:cNvPicPr preferRelativeResize="0"/>
          <p:nvPr/>
        </p:nvPicPr>
        <p:blipFill>
          <a:blip r:embed="rId4">
            <a:alphaModFix/>
          </a:blip>
          <a:stretch>
            <a:fillRect/>
          </a:stretch>
        </p:blipFill>
        <p:spPr>
          <a:xfrm>
            <a:off x="487638" y="1803150"/>
            <a:ext cx="372358" cy="269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20"/>
              <a:t>Importance de la mise à l'échelle des caractéristiques</a:t>
            </a:r>
            <a:endParaRPr sz="2420"/>
          </a:p>
        </p:txBody>
      </p:sp>
      <p:sp>
        <p:nvSpPr>
          <p:cNvPr id="223" name="Google Shape;223;p37"/>
          <p:cNvSpPr txBox="1"/>
          <p:nvPr>
            <p:ph idx="1" type="body"/>
          </p:nvPr>
        </p:nvSpPr>
        <p:spPr>
          <a:xfrm>
            <a:off x="311700" y="1110200"/>
            <a:ext cx="8520600" cy="1770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Super important de "standardiser" ou "normaliser" les caractéristiques!!!</a:t>
            </a:r>
            <a:endParaRPr/>
          </a:p>
          <a:p>
            <a:pPr indent="-342900" lvl="0" marL="457200" rtl="0" algn="l">
              <a:spcBef>
                <a:spcPts val="0"/>
              </a:spcBef>
              <a:spcAft>
                <a:spcPts val="0"/>
              </a:spcAft>
              <a:buSzPts val="1800"/>
              <a:buChar char="-"/>
            </a:pPr>
            <a:r>
              <a:rPr lang="en"/>
              <a:t>Exemple:</a:t>
            </a:r>
            <a:endParaRPr/>
          </a:p>
          <a:p>
            <a:pPr indent="-317500" lvl="1" marL="914400" rtl="0" algn="l">
              <a:spcBef>
                <a:spcPts val="0"/>
              </a:spcBef>
              <a:spcAft>
                <a:spcPts val="0"/>
              </a:spcAft>
              <a:buSzPts val="1400"/>
              <a:buChar char="-"/>
            </a:pPr>
            <a:r>
              <a:rPr lang="en"/>
              <a:t>La taille humaine (1,50 m ± 1 m) varie moins que le poids humain (entre 70 kg ± 50 kg) (juste à cause du système d'unités !!!!!)</a:t>
            </a:r>
            <a:endParaRPr/>
          </a:p>
          <a:p>
            <a:pPr indent="-317500" lvl="1" marL="914400" rtl="0" algn="l">
              <a:spcBef>
                <a:spcPts val="0"/>
              </a:spcBef>
              <a:spcAft>
                <a:spcPts val="0"/>
              </a:spcAft>
              <a:buSzPts val="1400"/>
              <a:buChar char="-"/>
            </a:pPr>
            <a:r>
              <a:rPr lang="en"/>
              <a:t>Un changement de 1m est plus important que 10kgs.</a:t>
            </a:r>
            <a:endParaRPr/>
          </a:p>
        </p:txBody>
      </p:sp>
      <p:sp>
        <p:nvSpPr>
          <p:cNvPr id="224" name="Google Shape;224;p37"/>
          <p:cNvSpPr txBox="1"/>
          <p:nvPr/>
        </p:nvSpPr>
        <p:spPr>
          <a:xfrm>
            <a:off x="311700" y="2732475"/>
            <a:ext cx="8277900" cy="119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dk2"/>
                </a:solidFill>
              </a:rPr>
              <a:t>Conséquence :</a:t>
            </a:r>
            <a:r>
              <a:rPr lang="en" sz="1800">
                <a:solidFill>
                  <a:schemeClr val="dk2"/>
                </a:solidFill>
              </a:rPr>
              <a:t> l'ACP recherche les corrélations entre les variables.</a:t>
            </a:r>
            <a:endParaRPr sz="1800">
              <a:solidFill>
                <a:schemeClr val="dk2"/>
              </a:solidFill>
            </a:endParaRPr>
          </a:p>
          <a:p>
            <a:pPr indent="0" lvl="0" marL="0" rtl="0" algn="l">
              <a:spcBef>
                <a:spcPts val="0"/>
              </a:spcBef>
              <a:spcAft>
                <a:spcPts val="0"/>
              </a:spcAft>
              <a:buNone/>
            </a:pPr>
            <a:r>
              <a:rPr lang="en" sz="1800">
                <a:solidFill>
                  <a:schemeClr val="dk2"/>
                </a:solidFill>
              </a:rPr>
              <a:t>Soit X la variable aléatoire des données telle que :</a:t>
            </a:r>
            <a:endParaRPr sz="1800">
              <a:solidFill>
                <a:schemeClr val="dk2"/>
              </a:solidFill>
            </a:endParaRPr>
          </a:p>
          <a:p>
            <a:pPr indent="0" lvl="0" marL="0" rtl="0" algn="l">
              <a:spcBef>
                <a:spcPts val="0"/>
              </a:spcBef>
              <a:spcAft>
                <a:spcPts val="0"/>
              </a:spcAft>
              <a:buNone/>
            </a:pPr>
            <a:r>
              <a:t/>
            </a:r>
            <a:endParaRPr sz="1800" u="sng">
              <a:solidFill>
                <a:schemeClr val="dk2"/>
              </a:solidFill>
            </a:endParaRPr>
          </a:p>
        </p:txBody>
      </p:sp>
      <p:pic>
        <p:nvPicPr>
          <p:cNvPr id="225" name="Google Shape;225;p37"/>
          <p:cNvPicPr preferRelativeResize="0"/>
          <p:nvPr/>
        </p:nvPicPr>
        <p:blipFill>
          <a:blip r:embed="rId3">
            <a:alphaModFix/>
          </a:blip>
          <a:stretch>
            <a:fillRect/>
          </a:stretch>
        </p:blipFill>
        <p:spPr>
          <a:xfrm>
            <a:off x="5756300" y="3120750"/>
            <a:ext cx="2234226" cy="300925"/>
          </a:xfrm>
          <a:prstGeom prst="rect">
            <a:avLst/>
          </a:prstGeom>
          <a:noFill/>
          <a:ln>
            <a:noFill/>
          </a:ln>
        </p:spPr>
      </p:pic>
      <p:sp>
        <p:nvSpPr>
          <p:cNvPr id="226" name="Google Shape;226;p37"/>
          <p:cNvSpPr/>
          <p:nvPr/>
        </p:nvSpPr>
        <p:spPr>
          <a:xfrm rot="-5400000">
            <a:off x="7328900" y="3523124"/>
            <a:ext cx="254400" cy="1914600"/>
          </a:xfrm>
          <a:prstGeom prst="leftBrace">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7"/>
          <p:cNvSpPr txBox="1"/>
          <p:nvPr/>
        </p:nvSpPr>
        <p:spPr>
          <a:xfrm>
            <a:off x="4384800" y="4619400"/>
            <a:ext cx="4759200" cy="4479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t>Choisit les dimensions les plus corrélées de X</a:t>
            </a:r>
            <a:endParaRPr sz="1700"/>
          </a:p>
        </p:txBody>
      </p:sp>
      <p:pic>
        <p:nvPicPr>
          <p:cNvPr id="228" name="Google Shape;228;p37"/>
          <p:cNvPicPr preferRelativeResize="0"/>
          <p:nvPr/>
        </p:nvPicPr>
        <p:blipFill>
          <a:blip r:embed="rId4">
            <a:alphaModFix/>
          </a:blip>
          <a:stretch>
            <a:fillRect/>
          </a:stretch>
        </p:blipFill>
        <p:spPr>
          <a:xfrm>
            <a:off x="527825" y="3467200"/>
            <a:ext cx="8520602" cy="9943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Importance de la mise à l'échelle des </a:t>
            </a:r>
            <a:r>
              <a:rPr lang="en" sz="2420"/>
              <a:t>caractéristiques</a:t>
            </a:r>
            <a:endParaRPr sz="2520"/>
          </a:p>
          <a:p>
            <a:pPr indent="0" lvl="0" marL="0" rtl="0" algn="l">
              <a:spcBef>
                <a:spcPts val="0"/>
              </a:spcBef>
              <a:spcAft>
                <a:spcPts val="0"/>
              </a:spcAft>
              <a:buSzPts val="990"/>
              <a:buNone/>
            </a:pPr>
            <a:r>
              <a:t/>
            </a:r>
            <a:endParaRPr sz="2520"/>
          </a:p>
        </p:txBody>
      </p:sp>
      <p:sp>
        <p:nvSpPr>
          <p:cNvPr id="234" name="Google Shape;234;p38"/>
          <p:cNvSpPr txBox="1"/>
          <p:nvPr>
            <p:ph idx="1" type="body"/>
          </p:nvPr>
        </p:nvSpPr>
        <p:spPr>
          <a:xfrm>
            <a:off x="0" y="1262975"/>
            <a:ext cx="38778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Ensemble de données sur le vin</a:t>
            </a:r>
            <a:endParaRPr sz="1700"/>
          </a:p>
          <a:p>
            <a:pPr indent="-336550" lvl="0" marL="457200" rtl="0" algn="l">
              <a:spcBef>
                <a:spcPts val="0"/>
              </a:spcBef>
              <a:spcAft>
                <a:spcPts val="0"/>
              </a:spcAft>
              <a:buSzPts val="1700"/>
              <a:buChar char="●"/>
            </a:pPr>
            <a:r>
              <a:rPr lang="en" sz="1700"/>
              <a:t>caractéristiques continues dont l'échelle est hétérogène en raison des propriétés différentes qu'elles mesurent (c'est-à-dire la teneur en alcool et en acide malique).</a:t>
            </a:r>
            <a:endParaRPr sz="1700"/>
          </a:p>
          <a:p>
            <a:pPr indent="-336550" lvl="0" marL="457200" rtl="0" algn="l">
              <a:spcBef>
                <a:spcPts val="0"/>
              </a:spcBef>
              <a:spcAft>
                <a:spcPts val="0"/>
              </a:spcAft>
              <a:buSzPts val="1700"/>
              <a:buChar char="●"/>
            </a:pPr>
            <a:r>
              <a:rPr lang="en" sz="1700"/>
              <a:t>PCA nettement plus efficace après normalisation.</a:t>
            </a:r>
            <a:endParaRPr sz="1700"/>
          </a:p>
          <a:p>
            <a:pPr indent="0" lvl="0" marL="0" rtl="0" algn="l">
              <a:spcBef>
                <a:spcPts val="1200"/>
              </a:spcBef>
              <a:spcAft>
                <a:spcPts val="1200"/>
              </a:spcAft>
              <a:buNone/>
            </a:pPr>
            <a:r>
              <a:rPr lang="en" sz="1700"/>
              <a:t>(SUR CE jeu de données SPÉCIFIQUE)</a:t>
            </a:r>
            <a:endParaRPr sz="1700"/>
          </a:p>
        </p:txBody>
      </p:sp>
      <p:pic>
        <p:nvPicPr>
          <p:cNvPr id="235" name="Google Shape;235;p38">
            <a:hlinkClick r:id="rId3"/>
          </p:cNvPr>
          <p:cNvPicPr preferRelativeResize="0"/>
          <p:nvPr/>
        </p:nvPicPr>
        <p:blipFill>
          <a:blip r:embed="rId4">
            <a:alphaModFix/>
          </a:blip>
          <a:stretch>
            <a:fillRect/>
          </a:stretch>
        </p:blipFill>
        <p:spPr>
          <a:xfrm>
            <a:off x="3817450" y="1149400"/>
            <a:ext cx="5326549" cy="3643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Importance de la mise à l'échelle des </a:t>
            </a:r>
            <a:r>
              <a:rPr lang="en" sz="2420"/>
              <a:t>caractéristiques</a:t>
            </a:r>
            <a:endParaRPr sz="2520"/>
          </a:p>
        </p:txBody>
      </p:sp>
      <p:sp>
        <p:nvSpPr>
          <p:cNvPr id="241" name="Google Shape;241;p39"/>
          <p:cNvSpPr txBox="1"/>
          <p:nvPr>
            <p:ph idx="1" type="body"/>
          </p:nvPr>
        </p:nvSpPr>
        <p:spPr>
          <a:xfrm>
            <a:off x="311700" y="1498450"/>
            <a:ext cx="8520600" cy="309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Danger: </a:t>
            </a:r>
            <a:r>
              <a:rPr lang="en"/>
              <a:t>En normalisant les caractéristiques, nous forçons l'ACP à examiner les corrélations.</a:t>
            </a:r>
            <a:endParaRPr/>
          </a:p>
          <a:p>
            <a:pPr indent="-342900" lvl="0" marL="457200" rtl="0" algn="l">
              <a:spcBef>
                <a:spcPts val="1200"/>
              </a:spcBef>
              <a:spcAft>
                <a:spcPts val="0"/>
              </a:spcAft>
              <a:buSzPts val="1800"/>
              <a:buChar char="-"/>
            </a:pPr>
            <a:r>
              <a:rPr lang="en"/>
              <a:t>Parfois, nous pouvons avoir des caractéristiques comparables</a:t>
            </a:r>
            <a:endParaRPr/>
          </a:p>
          <a:p>
            <a:pPr indent="-342900" lvl="0" marL="457200" rtl="0" algn="l">
              <a:spcBef>
                <a:spcPts val="0"/>
              </a:spcBef>
              <a:spcAft>
                <a:spcPts val="0"/>
              </a:spcAft>
              <a:buSzPts val="1800"/>
              <a:buChar char="-"/>
            </a:pPr>
            <a:r>
              <a:rPr lang="en"/>
              <a:t>La division par std peut supprimer le fait que certaines caractéristiques ont une variance plus « objective » que d'autres.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0"/>
          <p:cNvSpPr txBox="1"/>
          <p:nvPr>
            <p:ph type="title"/>
          </p:nvPr>
        </p:nvSpPr>
        <p:spPr>
          <a:xfrm>
            <a:off x="271500" y="163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Exemple avec deux composants principaux</a:t>
            </a:r>
            <a:endParaRPr sz="2520"/>
          </a:p>
        </p:txBody>
      </p:sp>
      <p:sp>
        <p:nvSpPr>
          <p:cNvPr id="247" name="Google Shape;247;p40"/>
          <p:cNvSpPr txBox="1"/>
          <p:nvPr>
            <p:ph idx="1" type="body"/>
          </p:nvPr>
        </p:nvSpPr>
        <p:spPr>
          <a:xfrm>
            <a:off x="311700" y="1152475"/>
            <a:ext cx="31038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ACP sur</a:t>
            </a:r>
            <a:r>
              <a:rPr lang="en" sz="1700"/>
              <a:t> USArrests --- un peu sombre, mais des fois on ne choisit pas les données sur lesquelles on travaille.</a:t>
            </a:r>
            <a:endParaRPr sz="1700"/>
          </a:p>
          <a:p>
            <a:pPr indent="-336550" lvl="0" marL="457200" rtl="0" algn="l">
              <a:spcBef>
                <a:spcPts val="0"/>
              </a:spcBef>
              <a:spcAft>
                <a:spcPts val="0"/>
              </a:spcAft>
              <a:buSzPts val="1700"/>
              <a:buChar char="-"/>
            </a:pPr>
            <a:r>
              <a:rPr lang="en" sz="1700"/>
              <a:t>n= 50 (États américains)</a:t>
            </a:r>
            <a:endParaRPr sz="1700"/>
          </a:p>
          <a:p>
            <a:pPr indent="-336550" lvl="0" marL="457200" rtl="0" algn="l">
              <a:spcBef>
                <a:spcPts val="0"/>
              </a:spcBef>
              <a:spcAft>
                <a:spcPts val="0"/>
              </a:spcAft>
              <a:buSzPts val="1700"/>
              <a:buChar char="-"/>
            </a:pPr>
            <a:r>
              <a:rPr lang="en" sz="1700"/>
              <a:t>d=4 (Population, viol, agression, meurtre)</a:t>
            </a:r>
            <a:endParaRPr sz="1700"/>
          </a:p>
        </p:txBody>
      </p:sp>
      <p:pic>
        <p:nvPicPr>
          <p:cNvPr id="248" name="Google Shape;248;p40"/>
          <p:cNvPicPr preferRelativeResize="0"/>
          <p:nvPr/>
        </p:nvPicPr>
        <p:blipFill rotWithShape="1">
          <a:blip r:embed="rId3">
            <a:alphaModFix/>
          </a:blip>
          <a:srcRect b="1943" l="0" r="0" t="2316"/>
          <a:stretch/>
        </p:blipFill>
        <p:spPr>
          <a:xfrm>
            <a:off x="3891175" y="612800"/>
            <a:ext cx="4871100" cy="45306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1"/>
          <p:cNvSpPr txBox="1"/>
          <p:nvPr>
            <p:ph idx="1" type="body"/>
          </p:nvPr>
        </p:nvSpPr>
        <p:spPr>
          <a:xfrm>
            <a:off x="0" y="1152475"/>
            <a:ext cx="43701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Le premier volet regroupe trois éléments (meurtre, agression, viol)</a:t>
            </a:r>
            <a:endParaRPr/>
          </a:p>
          <a:p>
            <a:pPr indent="-342900" lvl="0" marL="457200" rtl="0" algn="l">
              <a:spcBef>
                <a:spcPts val="0"/>
              </a:spcBef>
              <a:spcAft>
                <a:spcPts val="0"/>
              </a:spcAft>
              <a:buSzPts val="1800"/>
              <a:buChar char="-"/>
            </a:pPr>
            <a:r>
              <a:rPr lang="en"/>
              <a:t>Le deuxième PC saisit principalement la variation liée à la population urbaine.</a:t>
            </a:r>
            <a:endParaRPr/>
          </a:p>
          <a:p>
            <a:pPr indent="-342900" lvl="0" marL="457200" rtl="0" algn="l">
              <a:spcBef>
                <a:spcPts val="0"/>
              </a:spcBef>
              <a:spcAft>
                <a:spcPts val="0"/>
              </a:spcAft>
              <a:buSzPts val="1800"/>
              <a:buChar char="-"/>
            </a:pPr>
            <a:r>
              <a:rPr lang="en"/>
              <a:t>En bleu : chaque position de point de données dans l'ACP.</a:t>
            </a:r>
            <a:endParaRPr/>
          </a:p>
        </p:txBody>
      </p:sp>
      <p:pic>
        <p:nvPicPr>
          <p:cNvPr id="254" name="Google Shape;254;p41"/>
          <p:cNvPicPr preferRelativeResize="0"/>
          <p:nvPr/>
        </p:nvPicPr>
        <p:blipFill rotWithShape="1">
          <a:blip r:embed="rId3">
            <a:alphaModFix/>
          </a:blip>
          <a:srcRect b="1943" l="0" r="0" t="2316"/>
          <a:stretch/>
        </p:blipFill>
        <p:spPr>
          <a:xfrm>
            <a:off x="4272175" y="612800"/>
            <a:ext cx="4871100" cy="4530699"/>
          </a:xfrm>
          <a:prstGeom prst="rect">
            <a:avLst/>
          </a:prstGeom>
          <a:noFill/>
          <a:ln>
            <a:noFill/>
          </a:ln>
        </p:spPr>
      </p:pic>
      <p:sp>
        <p:nvSpPr>
          <p:cNvPr id="255" name="Google Shape;255;p41"/>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Exemple avec deux composants principaux</a:t>
            </a:r>
            <a:endParaRPr sz="2520"/>
          </a:p>
          <a:p>
            <a:pPr indent="0" lvl="0" marL="0" rtl="0" algn="l">
              <a:spcBef>
                <a:spcPts val="0"/>
              </a:spcBef>
              <a:spcAft>
                <a:spcPts val="0"/>
              </a:spcAft>
              <a:buSzPts val="990"/>
              <a:buNone/>
            </a:pPr>
            <a:r>
              <a:t/>
            </a:r>
            <a:endParaRPr sz="252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Cadre d'apprentissage non supervisé</a:t>
            </a:r>
            <a:endParaRPr sz="2520"/>
          </a:p>
        </p:txBody>
      </p:sp>
      <p:sp>
        <p:nvSpPr>
          <p:cNvPr id="261" name="Google Shape;261;p42"/>
          <p:cNvSpPr txBox="1"/>
          <p:nvPr>
            <p:ph idx="1" type="body"/>
          </p:nvPr>
        </p:nvSpPr>
        <p:spPr>
          <a:xfrm>
            <a:off x="311700" y="1152475"/>
            <a:ext cx="8520600" cy="37701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en"/>
              <a:t>Que faisons-nous????</a:t>
            </a:r>
            <a:endParaRPr/>
          </a:p>
          <a:p>
            <a:pPr indent="0" lvl="0" marL="0" rtl="0" algn="l">
              <a:lnSpc>
                <a:spcPct val="105000"/>
              </a:lnSpc>
              <a:spcBef>
                <a:spcPts val="1200"/>
              </a:spcBef>
              <a:spcAft>
                <a:spcPts val="0"/>
              </a:spcAft>
              <a:buNone/>
            </a:pPr>
            <a:r>
              <a:t/>
            </a:r>
            <a:endParaRPr/>
          </a:p>
          <a:p>
            <a:pPr indent="0" lvl="0" marL="0" rtl="0" algn="l">
              <a:lnSpc>
                <a:spcPct val="105000"/>
              </a:lnSpc>
              <a:spcBef>
                <a:spcPts val="1200"/>
              </a:spcBef>
              <a:spcAft>
                <a:spcPts val="0"/>
              </a:spcAft>
              <a:buNone/>
            </a:pPr>
            <a:r>
              <a:rPr lang="en"/>
              <a:t>Pourquoi ne pas faire :</a:t>
            </a:r>
            <a:endParaRPr/>
          </a:p>
          <a:p>
            <a:pPr indent="0" lvl="0" marL="0" rtl="0" algn="l">
              <a:lnSpc>
                <a:spcPct val="105000"/>
              </a:lnSpc>
              <a:spcBef>
                <a:spcPts val="1200"/>
              </a:spcBef>
              <a:spcAft>
                <a:spcPts val="0"/>
              </a:spcAft>
              <a:buNone/>
            </a:pPr>
            <a:r>
              <a:t/>
            </a:r>
            <a:endParaRPr/>
          </a:p>
          <a:p>
            <a:pPr indent="0" lvl="0" marL="0" rtl="0" algn="l">
              <a:lnSpc>
                <a:spcPct val="105000"/>
              </a:lnSpc>
              <a:spcBef>
                <a:spcPts val="1200"/>
              </a:spcBef>
              <a:spcAft>
                <a:spcPts val="0"/>
              </a:spcAft>
              <a:buNone/>
            </a:pPr>
            <a:r>
              <a:rPr lang="en"/>
              <a:t>La fonction d'identité est inutile.</a:t>
            </a:r>
            <a:endParaRPr/>
          </a:p>
          <a:p>
            <a:pPr indent="0" lvl="0" marL="0" rtl="0" algn="l">
              <a:lnSpc>
                <a:spcPct val="105000"/>
              </a:lnSpc>
              <a:spcBef>
                <a:spcPts val="1200"/>
              </a:spcBef>
              <a:spcAft>
                <a:spcPts val="0"/>
              </a:spcAft>
              <a:buNone/>
            </a:pPr>
            <a:r>
              <a:rPr lang="en"/>
              <a:t>Le but est de faire de la </a:t>
            </a:r>
            <a:r>
              <a:rPr b="1" lang="en"/>
              <a:t>compression ! (petites représentations).</a:t>
            </a:r>
            <a:endParaRPr b="1"/>
          </a:p>
          <a:p>
            <a:pPr indent="-342900" lvl="0" marL="457200" rtl="0" algn="l">
              <a:lnSpc>
                <a:spcPct val="105000"/>
              </a:lnSpc>
              <a:spcBef>
                <a:spcPts val="1200"/>
              </a:spcBef>
              <a:spcAft>
                <a:spcPts val="0"/>
              </a:spcAft>
              <a:buSzPts val="1800"/>
              <a:buChar char="-"/>
            </a:pPr>
            <a:r>
              <a:rPr lang="en"/>
              <a:t>Trouver des clusters/groupes : (décrire les données avec un plus petit nombre de groupes et leur représentant)</a:t>
            </a:r>
            <a:endParaRPr/>
          </a:p>
          <a:p>
            <a:pPr indent="-342900" lvl="0" marL="457200" rtl="0" algn="l">
              <a:lnSpc>
                <a:spcPct val="105000"/>
              </a:lnSpc>
              <a:spcBef>
                <a:spcPts val="0"/>
              </a:spcBef>
              <a:spcAft>
                <a:spcPts val="0"/>
              </a:spcAft>
              <a:buSzPts val="1800"/>
              <a:buChar char="-"/>
            </a:pPr>
            <a:r>
              <a:rPr lang="en"/>
              <a:t>Réduction de la dimensionnalité (trouver une représentation plus petite de x)</a:t>
            </a:r>
            <a:endParaRPr/>
          </a:p>
        </p:txBody>
      </p:sp>
      <p:pic>
        <p:nvPicPr>
          <p:cNvPr id="262" name="Google Shape;262;p42"/>
          <p:cNvPicPr preferRelativeResize="0"/>
          <p:nvPr/>
        </p:nvPicPr>
        <p:blipFill>
          <a:blip r:embed="rId3">
            <a:alphaModFix/>
          </a:blip>
          <a:stretch>
            <a:fillRect/>
          </a:stretch>
        </p:blipFill>
        <p:spPr>
          <a:xfrm>
            <a:off x="2749275" y="2098775"/>
            <a:ext cx="1408650" cy="335000"/>
          </a:xfrm>
          <a:prstGeom prst="rect">
            <a:avLst/>
          </a:prstGeom>
          <a:noFill/>
          <a:ln>
            <a:noFill/>
          </a:ln>
        </p:spPr>
      </p:pic>
      <p:sp>
        <p:nvSpPr>
          <p:cNvPr id="263" name="Google Shape;263;p42"/>
          <p:cNvSpPr txBox="1"/>
          <p:nvPr/>
        </p:nvSpPr>
        <p:spPr>
          <a:xfrm>
            <a:off x="2029275" y="1557125"/>
            <a:ext cx="5253900" cy="1959000"/>
          </a:xfrm>
          <a:prstGeom prst="rect">
            <a:avLst/>
          </a:prstGeom>
          <a:solidFill>
            <a:srgbClr val="0075FF">
              <a:alpha val="842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chemeClr val="lt1"/>
                </a:solidFill>
              </a:rPr>
              <a:t>Et ça ???</a:t>
            </a:r>
            <a:endParaRPr b="1" sz="23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Aujourd'hui</a:t>
            </a:r>
            <a:endParaRPr sz="2520"/>
          </a:p>
          <a:p>
            <a:pPr indent="0" lvl="0" marL="0" rtl="0" algn="l">
              <a:spcBef>
                <a:spcPts val="0"/>
              </a:spcBef>
              <a:spcAft>
                <a:spcPts val="0"/>
              </a:spcAft>
              <a:buSzPts val="990"/>
              <a:buNone/>
            </a:pPr>
            <a:r>
              <a:t/>
            </a:r>
            <a:endParaRPr sz="2520"/>
          </a:p>
        </p:txBody>
      </p:sp>
      <p:sp>
        <p:nvSpPr>
          <p:cNvPr id="73" name="Google Shape;73;p16"/>
          <p:cNvSpPr txBox="1"/>
          <p:nvPr>
            <p:ph idx="1" type="body"/>
          </p:nvPr>
        </p:nvSpPr>
        <p:spPr>
          <a:xfrm>
            <a:off x="311700" y="114242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AutoNum type="arabicPeriod"/>
            </a:pPr>
            <a:r>
              <a:rPr lang="en"/>
              <a:t>Comment apprendre sans supervision</a:t>
            </a:r>
            <a:endParaRPr/>
          </a:p>
          <a:p>
            <a:pPr indent="-342900" lvl="0" marL="457200" rtl="0" algn="l">
              <a:lnSpc>
                <a:spcPct val="150000"/>
              </a:lnSpc>
              <a:spcBef>
                <a:spcPts val="0"/>
              </a:spcBef>
              <a:spcAft>
                <a:spcPts val="0"/>
              </a:spcAft>
              <a:buSzPts val="1800"/>
              <a:buAutoNum type="arabicPeriod"/>
            </a:pPr>
            <a:r>
              <a:rPr lang="en"/>
              <a:t>Réduction de la dimensionnalité</a:t>
            </a:r>
            <a:endParaRPr/>
          </a:p>
          <a:p>
            <a:pPr indent="-342900" lvl="0" marL="457200" rtl="0" algn="l">
              <a:lnSpc>
                <a:spcPct val="150000"/>
              </a:lnSpc>
              <a:spcBef>
                <a:spcPts val="0"/>
              </a:spcBef>
              <a:spcAft>
                <a:spcPts val="0"/>
              </a:spcAft>
              <a:buSzPts val="1800"/>
              <a:buAutoNum type="arabicPeriod"/>
            </a:pPr>
            <a:r>
              <a:rPr lang="en"/>
              <a:t>ACP : Analyse en composantes principales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43"/>
          <p:cNvPicPr preferRelativeResize="0"/>
          <p:nvPr/>
        </p:nvPicPr>
        <p:blipFill>
          <a:blip r:embed="rId3">
            <a:alphaModFix/>
          </a:blip>
          <a:stretch>
            <a:fillRect/>
          </a:stretch>
        </p:blipFill>
        <p:spPr>
          <a:xfrm>
            <a:off x="2772650" y="1650625"/>
            <a:ext cx="4288650" cy="1212450"/>
          </a:xfrm>
          <a:prstGeom prst="rect">
            <a:avLst/>
          </a:prstGeom>
          <a:noFill/>
          <a:ln>
            <a:noFill/>
          </a:ln>
        </p:spPr>
      </p:pic>
      <p:sp>
        <p:nvSpPr>
          <p:cNvPr id="269" name="Google Shape;269;p43"/>
          <p:cNvSpPr txBox="1"/>
          <p:nvPr>
            <p:ph idx="1" type="body"/>
          </p:nvPr>
        </p:nvSpPr>
        <p:spPr>
          <a:xfrm>
            <a:off x="311700" y="1152475"/>
            <a:ext cx="8520600" cy="884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Les premières directions K dans PCA trouvent la meilleure approximation linéaire de dimension K</a:t>
            </a:r>
            <a:endParaRPr/>
          </a:p>
        </p:txBody>
      </p:sp>
      <p:sp>
        <p:nvSpPr>
          <p:cNvPr id="270" name="Google Shape;270;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Interprétation alternative : approximation linéaire</a:t>
            </a:r>
            <a:endParaRPr sz="2520"/>
          </a:p>
        </p:txBody>
      </p:sp>
      <p:sp>
        <p:nvSpPr>
          <p:cNvPr id="271" name="Google Shape;271;p43"/>
          <p:cNvSpPr/>
          <p:nvPr/>
        </p:nvSpPr>
        <p:spPr>
          <a:xfrm rot="-5400000">
            <a:off x="4947425" y="1947875"/>
            <a:ext cx="301800" cy="1235700"/>
          </a:xfrm>
          <a:prstGeom prst="leftBrace">
            <a:avLst>
              <a:gd fmla="val 50000" name="adj1"/>
              <a:gd fmla="val 50000"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3"/>
          <p:cNvSpPr txBox="1"/>
          <p:nvPr/>
        </p:nvSpPr>
        <p:spPr>
          <a:xfrm>
            <a:off x="4681425" y="2786875"/>
            <a:ext cx="1762800" cy="4002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De dimension k</a:t>
            </a:r>
            <a:endParaRPr/>
          </a:p>
        </p:txBody>
      </p:sp>
      <p:cxnSp>
        <p:nvCxnSpPr>
          <p:cNvPr id="273" name="Google Shape;273;p43"/>
          <p:cNvCxnSpPr>
            <a:stCxn id="272" idx="1"/>
          </p:cNvCxnSpPr>
          <p:nvPr/>
        </p:nvCxnSpPr>
        <p:spPr>
          <a:xfrm flipH="1">
            <a:off x="3686925" y="2986975"/>
            <a:ext cx="994500" cy="456900"/>
          </a:xfrm>
          <a:prstGeom prst="straightConnector1">
            <a:avLst/>
          </a:prstGeom>
          <a:noFill/>
          <a:ln cap="flat" cmpd="sng" w="28575">
            <a:solidFill>
              <a:schemeClr val="dk2"/>
            </a:solidFill>
            <a:prstDash val="solid"/>
            <a:round/>
            <a:headEnd len="med" w="med" type="none"/>
            <a:tailEnd len="med" w="med" type="triangle"/>
          </a:ln>
        </p:spPr>
      </p:cxnSp>
      <p:pic>
        <p:nvPicPr>
          <p:cNvPr id="274" name="Google Shape;274;p43"/>
          <p:cNvPicPr preferRelativeResize="0"/>
          <p:nvPr/>
        </p:nvPicPr>
        <p:blipFill>
          <a:blip r:embed="rId4">
            <a:alphaModFix/>
          </a:blip>
          <a:stretch>
            <a:fillRect/>
          </a:stretch>
        </p:blipFill>
        <p:spPr>
          <a:xfrm>
            <a:off x="1346124" y="3443875"/>
            <a:ext cx="6212651" cy="1116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Interprétation alternative : approximation linéaire</a:t>
            </a:r>
            <a:endParaRPr sz="2520"/>
          </a:p>
          <a:p>
            <a:pPr indent="0" lvl="0" marL="0" rtl="0" algn="l">
              <a:spcBef>
                <a:spcPts val="0"/>
              </a:spcBef>
              <a:spcAft>
                <a:spcPts val="0"/>
              </a:spcAft>
              <a:buSzPts val="990"/>
              <a:buNone/>
            </a:pPr>
            <a:r>
              <a:t/>
            </a:r>
            <a:endParaRPr sz="2520"/>
          </a:p>
        </p:txBody>
      </p:sp>
      <p:sp>
        <p:nvSpPr>
          <p:cNvPr id="280" name="Google Shape;280;p44"/>
          <p:cNvSpPr txBox="1"/>
          <p:nvPr>
            <p:ph idx="1" type="body"/>
          </p:nvPr>
        </p:nvSpPr>
        <p:spPr>
          <a:xfrm>
            <a:off x="3214700" y="1017725"/>
            <a:ext cx="5617500" cy="355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200"/>
              </a:spcBef>
              <a:spcAft>
                <a:spcPts val="1200"/>
              </a:spcAft>
              <a:buNone/>
            </a:pPr>
            <a:r>
              <a:rPr lang="en"/>
              <a:t>: Approximation linéaire de x</a:t>
            </a:r>
            <a:endParaRPr/>
          </a:p>
        </p:txBody>
      </p:sp>
      <p:pic>
        <p:nvPicPr>
          <p:cNvPr id="281" name="Google Shape;281;p44"/>
          <p:cNvPicPr preferRelativeResize="0"/>
          <p:nvPr/>
        </p:nvPicPr>
        <p:blipFill>
          <a:blip r:embed="rId3">
            <a:alphaModFix/>
          </a:blip>
          <a:stretch>
            <a:fillRect/>
          </a:stretch>
        </p:blipFill>
        <p:spPr>
          <a:xfrm>
            <a:off x="311702" y="1152475"/>
            <a:ext cx="2791201" cy="1098325"/>
          </a:xfrm>
          <a:prstGeom prst="rect">
            <a:avLst/>
          </a:prstGeom>
          <a:noFill/>
          <a:ln>
            <a:noFill/>
          </a:ln>
        </p:spPr>
      </p:pic>
      <p:pic>
        <p:nvPicPr>
          <p:cNvPr id="282" name="Google Shape;282;p44"/>
          <p:cNvPicPr preferRelativeResize="0"/>
          <p:nvPr/>
        </p:nvPicPr>
        <p:blipFill>
          <a:blip r:embed="rId4">
            <a:alphaModFix/>
          </a:blip>
          <a:stretch>
            <a:fillRect/>
          </a:stretch>
        </p:blipFill>
        <p:spPr>
          <a:xfrm>
            <a:off x="6349020" y="1466020"/>
            <a:ext cx="2269550" cy="471225"/>
          </a:xfrm>
          <a:prstGeom prst="rect">
            <a:avLst/>
          </a:prstGeom>
          <a:noFill/>
          <a:ln>
            <a:noFill/>
          </a:ln>
        </p:spPr>
      </p:pic>
      <p:pic>
        <p:nvPicPr>
          <p:cNvPr id="283" name="Google Shape;283;p44"/>
          <p:cNvPicPr preferRelativeResize="0"/>
          <p:nvPr/>
        </p:nvPicPr>
        <p:blipFill>
          <a:blip r:embed="rId5">
            <a:alphaModFix/>
          </a:blip>
          <a:stretch>
            <a:fillRect/>
          </a:stretch>
        </p:blipFill>
        <p:spPr>
          <a:xfrm>
            <a:off x="1785371" y="2345350"/>
            <a:ext cx="5573254" cy="27579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Retour à l'exemple</a:t>
            </a:r>
            <a:endParaRPr sz="2520"/>
          </a:p>
          <a:p>
            <a:pPr indent="0" lvl="0" marL="0" rtl="0" algn="l">
              <a:spcBef>
                <a:spcPts val="0"/>
              </a:spcBef>
              <a:spcAft>
                <a:spcPts val="0"/>
              </a:spcAft>
              <a:buSzPts val="990"/>
              <a:buNone/>
            </a:pPr>
            <a:r>
              <a:t/>
            </a:r>
            <a:endParaRPr sz="2520"/>
          </a:p>
          <a:p>
            <a:pPr indent="0" lvl="0" marL="0" rtl="0" algn="l">
              <a:spcBef>
                <a:spcPts val="0"/>
              </a:spcBef>
              <a:spcAft>
                <a:spcPts val="0"/>
              </a:spcAft>
              <a:buSzPts val="990"/>
              <a:buNone/>
            </a:pPr>
            <a:r>
              <a:t/>
            </a:r>
            <a:endParaRPr sz="2520"/>
          </a:p>
          <a:p>
            <a:pPr indent="0" lvl="0" marL="0" rtl="0" algn="l">
              <a:spcBef>
                <a:spcPts val="0"/>
              </a:spcBef>
              <a:spcAft>
                <a:spcPts val="0"/>
              </a:spcAft>
              <a:buSzPts val="990"/>
              <a:buNone/>
            </a:pPr>
            <a:r>
              <a:t/>
            </a:r>
            <a:endParaRPr sz="2520"/>
          </a:p>
        </p:txBody>
      </p:sp>
      <p:sp>
        <p:nvSpPr>
          <p:cNvPr id="289" name="Google Shape;289;p45"/>
          <p:cNvSpPr txBox="1"/>
          <p:nvPr>
            <p:ph idx="1" type="body"/>
          </p:nvPr>
        </p:nvSpPr>
        <p:spPr>
          <a:xfrm>
            <a:off x="311700" y="1152475"/>
            <a:ext cx="3967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On peut visualiser la contribution de chaque caractéristique aux composants principaux.</a:t>
            </a:r>
            <a:endParaRPr/>
          </a:p>
          <a:p>
            <a:pPr indent="-342900" lvl="0" marL="457200" rtl="0" algn="l">
              <a:spcBef>
                <a:spcPts val="0"/>
              </a:spcBef>
              <a:spcAft>
                <a:spcPts val="0"/>
              </a:spcAft>
              <a:buSzPts val="1800"/>
              <a:buChar char="-"/>
            </a:pPr>
            <a:r>
              <a:rPr lang="en"/>
              <a:t>Valeurs élevées pour les entités avec des chargements importants dans les directions des coordonnées où xi est le plus éloigné.</a:t>
            </a:r>
            <a:endParaRPr/>
          </a:p>
        </p:txBody>
      </p:sp>
      <p:pic>
        <p:nvPicPr>
          <p:cNvPr id="290" name="Google Shape;290;p45"/>
          <p:cNvPicPr preferRelativeResize="0"/>
          <p:nvPr/>
        </p:nvPicPr>
        <p:blipFill>
          <a:blip r:embed="rId3">
            <a:alphaModFix/>
          </a:blip>
          <a:stretch>
            <a:fillRect/>
          </a:stretch>
        </p:blipFill>
        <p:spPr>
          <a:xfrm>
            <a:off x="4466372" y="1152474"/>
            <a:ext cx="4677627" cy="3706924"/>
          </a:xfrm>
          <a:prstGeom prst="rect">
            <a:avLst/>
          </a:prstGeom>
          <a:noFill/>
          <a:ln>
            <a:noFill/>
          </a:ln>
        </p:spPr>
      </p:pic>
      <p:pic>
        <p:nvPicPr>
          <p:cNvPr id="291" name="Google Shape;291;p45"/>
          <p:cNvPicPr preferRelativeResize="0"/>
          <p:nvPr/>
        </p:nvPicPr>
        <p:blipFill rotWithShape="1">
          <a:blip r:embed="rId4">
            <a:alphaModFix/>
          </a:blip>
          <a:srcRect b="1943" l="0" r="0" t="2316"/>
          <a:stretch/>
        </p:blipFill>
        <p:spPr>
          <a:xfrm>
            <a:off x="4272175" y="612800"/>
            <a:ext cx="4871100" cy="45306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46"/>
          <p:cNvPicPr preferRelativeResize="0"/>
          <p:nvPr/>
        </p:nvPicPr>
        <p:blipFill rotWithShape="1">
          <a:blip r:embed="rId3">
            <a:alphaModFix/>
          </a:blip>
          <a:srcRect b="1943" l="0" r="0" t="2316"/>
          <a:stretch/>
        </p:blipFill>
        <p:spPr>
          <a:xfrm>
            <a:off x="4272175" y="612800"/>
            <a:ext cx="4871100" cy="4530699"/>
          </a:xfrm>
          <a:prstGeom prst="rect">
            <a:avLst/>
          </a:prstGeom>
          <a:noFill/>
          <a:ln>
            <a:noFill/>
          </a:ln>
        </p:spPr>
      </p:pic>
      <p:sp>
        <p:nvSpPr>
          <p:cNvPr id="297" name="Google Shape;297;p46"/>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Retour à l'exemple</a:t>
            </a:r>
            <a:endParaRPr sz="2520"/>
          </a:p>
          <a:p>
            <a:pPr indent="0" lvl="0" marL="0" rtl="0" algn="l">
              <a:spcBef>
                <a:spcPts val="0"/>
              </a:spcBef>
              <a:spcAft>
                <a:spcPts val="0"/>
              </a:spcAft>
              <a:buSzPts val="990"/>
              <a:buNone/>
            </a:pPr>
            <a:r>
              <a:t/>
            </a:r>
            <a:endParaRPr sz="2520"/>
          </a:p>
        </p:txBody>
      </p:sp>
      <p:pic>
        <p:nvPicPr>
          <p:cNvPr id="298" name="Google Shape;298;p46"/>
          <p:cNvPicPr preferRelativeResize="0"/>
          <p:nvPr/>
        </p:nvPicPr>
        <p:blipFill>
          <a:blip r:embed="rId4">
            <a:alphaModFix/>
          </a:blip>
          <a:stretch>
            <a:fillRect/>
          </a:stretch>
        </p:blipFill>
        <p:spPr>
          <a:xfrm>
            <a:off x="176775" y="1152475"/>
            <a:ext cx="4095401" cy="324552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Retour à l'exemple</a:t>
            </a:r>
            <a:endParaRPr sz="2520"/>
          </a:p>
          <a:p>
            <a:pPr indent="0" lvl="0" marL="0" rtl="0" algn="l">
              <a:spcBef>
                <a:spcPts val="0"/>
              </a:spcBef>
              <a:spcAft>
                <a:spcPts val="0"/>
              </a:spcAft>
              <a:buSzPts val="990"/>
              <a:buNone/>
            </a:pPr>
            <a:r>
              <a:t/>
            </a:r>
            <a:endParaRPr sz="2520"/>
          </a:p>
          <a:p>
            <a:pPr indent="0" lvl="0" marL="0" rtl="0" algn="l">
              <a:spcBef>
                <a:spcPts val="0"/>
              </a:spcBef>
              <a:spcAft>
                <a:spcPts val="0"/>
              </a:spcAft>
              <a:buSzPts val="990"/>
              <a:buNone/>
            </a:pPr>
            <a:r>
              <a:t/>
            </a:r>
            <a:endParaRPr sz="2520"/>
          </a:p>
          <a:p>
            <a:pPr indent="0" lvl="0" marL="0" rtl="0" algn="l">
              <a:spcBef>
                <a:spcPts val="0"/>
              </a:spcBef>
              <a:spcAft>
                <a:spcPts val="0"/>
              </a:spcAft>
              <a:buSzPts val="990"/>
              <a:buNone/>
            </a:pPr>
            <a:r>
              <a:t/>
            </a:r>
            <a:endParaRPr sz="2520"/>
          </a:p>
        </p:txBody>
      </p:sp>
      <p:sp>
        <p:nvSpPr>
          <p:cNvPr id="304" name="Google Shape;304;p47"/>
          <p:cNvSpPr txBox="1"/>
          <p:nvPr>
            <p:ph idx="1" type="body"/>
          </p:nvPr>
        </p:nvSpPr>
        <p:spPr>
          <a:xfrm>
            <a:off x="311700" y="1152475"/>
            <a:ext cx="3967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u="sng"/>
              <a:t>Exemple : </a:t>
            </a:r>
            <a:r>
              <a:rPr lang="en"/>
              <a:t>Californie</a:t>
            </a:r>
            <a:endParaRPr/>
          </a:p>
          <a:p>
            <a:pPr indent="-342900" lvl="0" marL="457200" rtl="0" algn="l">
              <a:spcBef>
                <a:spcPts val="0"/>
              </a:spcBef>
              <a:spcAft>
                <a:spcPts val="0"/>
              </a:spcAft>
              <a:buSzPts val="1800"/>
              <a:buChar char="-"/>
            </a:pPr>
            <a:r>
              <a:rPr lang="en"/>
              <a:t>𝝋1 et 𝝋2 sont positifs : score </a:t>
            </a:r>
            <a:r>
              <a:rPr b="1" lang="en"/>
              <a:t>supérieur à la moyenne</a:t>
            </a:r>
            <a:r>
              <a:rPr lang="en"/>
              <a:t> en population et crime.</a:t>
            </a:r>
            <a:endParaRPr/>
          </a:p>
        </p:txBody>
      </p:sp>
      <p:pic>
        <p:nvPicPr>
          <p:cNvPr id="305" name="Google Shape;305;p47"/>
          <p:cNvPicPr preferRelativeResize="0"/>
          <p:nvPr/>
        </p:nvPicPr>
        <p:blipFill>
          <a:blip r:embed="rId3">
            <a:alphaModFix/>
          </a:blip>
          <a:stretch>
            <a:fillRect/>
          </a:stretch>
        </p:blipFill>
        <p:spPr>
          <a:xfrm>
            <a:off x="4466372" y="1152474"/>
            <a:ext cx="4677627" cy="3706924"/>
          </a:xfrm>
          <a:prstGeom prst="rect">
            <a:avLst/>
          </a:prstGeom>
          <a:noFill/>
          <a:ln>
            <a:noFill/>
          </a:ln>
        </p:spPr>
      </p:pic>
      <p:pic>
        <p:nvPicPr>
          <p:cNvPr id="306" name="Google Shape;306;p47"/>
          <p:cNvPicPr preferRelativeResize="0"/>
          <p:nvPr/>
        </p:nvPicPr>
        <p:blipFill rotWithShape="1">
          <a:blip r:embed="rId4">
            <a:alphaModFix/>
          </a:blip>
          <a:srcRect b="1943" l="0" r="0" t="2316"/>
          <a:stretch/>
        </p:blipFill>
        <p:spPr>
          <a:xfrm>
            <a:off x="4272175" y="612800"/>
            <a:ext cx="4871100" cy="45306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Variation expliquée</a:t>
            </a:r>
            <a:endParaRPr sz="2520"/>
          </a:p>
        </p:txBody>
      </p:sp>
      <p:sp>
        <p:nvSpPr>
          <p:cNvPr id="312" name="Google Shape;312;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Quantité de variance expliquée par les K premières composantes principales.</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313" name="Google Shape;313;p48"/>
          <p:cNvPicPr preferRelativeResize="0"/>
          <p:nvPr/>
        </p:nvPicPr>
        <p:blipFill>
          <a:blip r:embed="rId3">
            <a:alphaModFix/>
          </a:blip>
          <a:stretch>
            <a:fillRect/>
          </a:stretch>
        </p:blipFill>
        <p:spPr>
          <a:xfrm>
            <a:off x="2800000" y="1788175"/>
            <a:ext cx="3544001" cy="1466700"/>
          </a:xfrm>
          <a:prstGeom prst="rect">
            <a:avLst/>
          </a:prstGeom>
          <a:noFill/>
          <a:ln>
            <a:noFill/>
          </a:ln>
        </p:spPr>
      </p:pic>
      <p:cxnSp>
        <p:nvCxnSpPr>
          <p:cNvPr id="314" name="Google Shape;314;p48"/>
          <p:cNvCxnSpPr/>
          <p:nvPr/>
        </p:nvCxnSpPr>
        <p:spPr>
          <a:xfrm flipH="1">
            <a:off x="6509900" y="2029275"/>
            <a:ext cx="733200" cy="361800"/>
          </a:xfrm>
          <a:prstGeom prst="straightConnector1">
            <a:avLst/>
          </a:prstGeom>
          <a:noFill/>
          <a:ln cap="flat" cmpd="sng" w="28575">
            <a:solidFill>
              <a:schemeClr val="dk2"/>
            </a:solidFill>
            <a:prstDash val="solid"/>
            <a:round/>
            <a:headEnd len="med" w="med" type="none"/>
            <a:tailEnd len="med" w="med" type="triangle"/>
          </a:ln>
        </p:spPr>
      </p:cxnSp>
      <p:sp>
        <p:nvSpPr>
          <p:cNvPr id="315" name="Google Shape;315;p48"/>
          <p:cNvSpPr txBox="1"/>
          <p:nvPr/>
        </p:nvSpPr>
        <p:spPr>
          <a:xfrm>
            <a:off x="7283275" y="1657575"/>
            <a:ext cx="1326000" cy="4464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700"/>
              <a:t>Entre 0 et 1</a:t>
            </a:r>
            <a:endParaRPr sz="17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Variation expliquée</a:t>
            </a:r>
            <a:endParaRPr sz="2520"/>
          </a:p>
        </p:txBody>
      </p:sp>
      <p:pic>
        <p:nvPicPr>
          <p:cNvPr id="321" name="Google Shape;321;p49"/>
          <p:cNvPicPr preferRelativeResize="0"/>
          <p:nvPr/>
        </p:nvPicPr>
        <p:blipFill>
          <a:blip r:embed="rId3">
            <a:alphaModFix/>
          </a:blip>
          <a:stretch>
            <a:fillRect/>
          </a:stretch>
        </p:blipFill>
        <p:spPr>
          <a:xfrm>
            <a:off x="4572000" y="1280675"/>
            <a:ext cx="3648075" cy="3381375"/>
          </a:xfrm>
          <a:prstGeom prst="rect">
            <a:avLst/>
          </a:prstGeom>
          <a:noFill/>
          <a:ln>
            <a:noFill/>
          </a:ln>
        </p:spPr>
      </p:pic>
      <p:sp>
        <p:nvSpPr>
          <p:cNvPr id="322" name="Google Shape;322;p49"/>
          <p:cNvSpPr txBox="1"/>
          <p:nvPr/>
        </p:nvSpPr>
        <p:spPr>
          <a:xfrm>
            <a:off x="482200" y="1215550"/>
            <a:ext cx="3827400" cy="1693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62% de la variance des données expliquée par la première composante</a:t>
            </a:r>
            <a:endParaRPr/>
          </a:p>
          <a:p>
            <a:pPr indent="-317500" lvl="0" marL="457200" rtl="0" algn="l">
              <a:spcBef>
                <a:spcPts val="0"/>
              </a:spcBef>
              <a:spcAft>
                <a:spcPts val="0"/>
              </a:spcAft>
              <a:buSzPts val="1400"/>
              <a:buChar char="-"/>
            </a:pPr>
            <a:r>
              <a:rPr lang="en"/>
              <a:t>24,7 % expliqués par la deuxième composante</a:t>
            </a:r>
            <a:endParaRPr/>
          </a:p>
          <a:p>
            <a:pPr indent="-317500" lvl="0" marL="457200" rtl="0" algn="l">
              <a:spcBef>
                <a:spcPts val="0"/>
              </a:spcBef>
              <a:spcAft>
                <a:spcPts val="0"/>
              </a:spcAft>
              <a:buSzPts val="1400"/>
              <a:buChar char="-"/>
            </a:pPr>
            <a:r>
              <a:rPr lang="en"/>
              <a:t>Les deux premières composantes donnent une image assez précise de la variance des données.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Exercice</a:t>
            </a:r>
            <a:endParaRPr sz="2520"/>
          </a:p>
        </p:txBody>
      </p:sp>
      <p:sp>
        <p:nvSpPr>
          <p:cNvPr id="328" name="Google Shape;328;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À quoi ressemblerait la proportion de la variance expliquée si :</a:t>
            </a:r>
            <a:endParaRPr sz="1800"/>
          </a:p>
          <a:p>
            <a:pPr indent="-317500" lvl="1" marL="914400" rtl="0" algn="l">
              <a:spcBef>
                <a:spcPts val="1200"/>
              </a:spcBef>
              <a:spcAft>
                <a:spcPts val="0"/>
              </a:spcAft>
              <a:buSzPts val="1400"/>
              <a:buChar char="-"/>
            </a:pPr>
            <a:r>
              <a:rPr lang="en" sz="1800"/>
              <a:t>Les données (3D) avaient la forme</a:t>
            </a:r>
            <a:endParaRPr sz="1800"/>
          </a:p>
          <a:p>
            <a:pPr indent="-317500" lvl="2" marL="1371600" rtl="0" algn="l">
              <a:spcBef>
                <a:spcPts val="0"/>
              </a:spcBef>
              <a:spcAft>
                <a:spcPts val="0"/>
              </a:spcAft>
              <a:buSzPts val="1400"/>
              <a:buChar char="-"/>
            </a:pPr>
            <a:r>
              <a:rPr lang="en" sz="1800"/>
              <a:t>Une crêpe (deux directions longues, une courte) ?</a:t>
            </a:r>
            <a:endParaRPr sz="1800"/>
          </a:p>
          <a:p>
            <a:pPr indent="-317500" lvl="2" marL="1371600" rtl="0" algn="l">
              <a:spcBef>
                <a:spcPts val="0"/>
              </a:spcBef>
              <a:spcAft>
                <a:spcPts val="0"/>
              </a:spcAft>
              <a:buSzPts val="1400"/>
              <a:buChar char="-"/>
            </a:pPr>
            <a:r>
              <a:rPr lang="en" sz="1800"/>
              <a:t>Un cigare (un sens long, deux sens court) ?</a:t>
            </a:r>
            <a:endParaRPr sz="1800"/>
          </a:p>
        </p:txBody>
      </p:sp>
      <p:pic>
        <p:nvPicPr>
          <p:cNvPr id="329" name="Google Shape;329;p50"/>
          <p:cNvPicPr preferRelativeResize="0"/>
          <p:nvPr/>
        </p:nvPicPr>
        <p:blipFill>
          <a:blip r:embed="rId3">
            <a:alphaModFix/>
          </a:blip>
          <a:stretch>
            <a:fillRect/>
          </a:stretch>
        </p:blipFill>
        <p:spPr>
          <a:xfrm>
            <a:off x="4921075" y="2612013"/>
            <a:ext cx="3581400" cy="2390775"/>
          </a:xfrm>
          <a:prstGeom prst="rect">
            <a:avLst/>
          </a:prstGeom>
          <a:noFill/>
          <a:ln>
            <a:noFill/>
          </a:ln>
        </p:spPr>
      </p:pic>
      <p:pic>
        <p:nvPicPr>
          <p:cNvPr id="330" name="Google Shape;330;p50"/>
          <p:cNvPicPr preferRelativeResize="0"/>
          <p:nvPr/>
        </p:nvPicPr>
        <p:blipFill>
          <a:blip r:embed="rId4">
            <a:alphaModFix/>
          </a:blip>
          <a:stretch>
            <a:fillRect/>
          </a:stretch>
        </p:blipFill>
        <p:spPr>
          <a:xfrm>
            <a:off x="623150" y="2612013"/>
            <a:ext cx="3581400" cy="23907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Comment choisir K</a:t>
            </a:r>
            <a:endParaRPr sz="2520"/>
          </a:p>
        </p:txBody>
      </p:sp>
      <p:sp>
        <p:nvSpPr>
          <p:cNvPr id="336" name="Google Shape;336;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Pas de consensus clair</a:t>
            </a:r>
            <a:endParaRPr/>
          </a:p>
          <a:p>
            <a:pPr indent="-342900" lvl="0" marL="457200" rtl="0" algn="l">
              <a:spcBef>
                <a:spcPts val="0"/>
              </a:spcBef>
              <a:spcAft>
                <a:spcPts val="0"/>
              </a:spcAft>
              <a:buSzPts val="1800"/>
              <a:buChar char="-"/>
            </a:pPr>
            <a:r>
              <a:rPr lang="en"/>
              <a:t>Dépend de l'application</a:t>
            </a:r>
            <a:endParaRPr/>
          </a:p>
          <a:p>
            <a:pPr indent="-342900" lvl="0" marL="457200" rtl="0" algn="l">
              <a:spcBef>
                <a:spcPts val="0"/>
              </a:spcBef>
              <a:spcAft>
                <a:spcPts val="0"/>
              </a:spcAft>
              <a:buSzPts val="1800"/>
              <a:buChar char="-"/>
            </a:pPr>
            <a:r>
              <a:rPr lang="en"/>
              <a:t>Bon à regarder les variations expliquées</a:t>
            </a:r>
            <a:endParaRPr/>
          </a:p>
          <a:p>
            <a:pPr indent="-342900" lvl="0" marL="457200" rtl="0" algn="l">
              <a:spcBef>
                <a:spcPts val="0"/>
              </a:spcBef>
              <a:spcAft>
                <a:spcPts val="0"/>
              </a:spcAft>
              <a:buSzPts val="1800"/>
              <a:buChar char="-"/>
            </a:pPr>
            <a:r>
              <a:rPr lang="en"/>
              <a:t>Règle d'or :</a:t>
            </a:r>
            <a:endParaRPr/>
          </a:p>
          <a:p>
            <a:pPr indent="-317500" lvl="1" marL="914400" rtl="0" algn="l">
              <a:spcBef>
                <a:spcPts val="0"/>
              </a:spcBef>
              <a:spcAft>
                <a:spcPts val="0"/>
              </a:spcAft>
              <a:buSzPts val="1400"/>
              <a:buChar char="-"/>
            </a:pPr>
            <a:r>
              <a:rPr lang="en"/>
              <a:t>S'il n'y a rien d'intéressant dans le premier volet alors il est très probablement inutile de chercher plus loin</a:t>
            </a:r>
            <a:endParaRPr/>
          </a:p>
          <a:p>
            <a:pPr indent="-317500" lvl="1" marL="914400" rtl="0" algn="l">
              <a:spcBef>
                <a:spcPts val="0"/>
              </a:spcBef>
              <a:spcAft>
                <a:spcPts val="0"/>
              </a:spcAft>
              <a:buSzPts val="1400"/>
              <a:buChar char="-"/>
            </a:pPr>
            <a:r>
              <a:rPr lang="en"/>
              <a:t>S'il y a quelque chose d'intéressant, augmentez K jusqu'à ce qu'il n'y ait plus rien d'intéressant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Gestion des valeurs manquantes</a:t>
            </a:r>
            <a:endParaRPr sz="2520"/>
          </a:p>
        </p:txBody>
      </p:sp>
      <p:sp>
        <p:nvSpPr>
          <p:cNvPr id="342" name="Google Shape;342;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Problème de reconstruction avec des entrées manquantes :</a:t>
            </a:r>
            <a:endParaRPr/>
          </a:p>
        </p:txBody>
      </p:sp>
      <p:sp>
        <p:nvSpPr>
          <p:cNvPr id="343" name="Google Shape;343;p52"/>
          <p:cNvSpPr/>
          <p:nvPr/>
        </p:nvSpPr>
        <p:spPr>
          <a:xfrm>
            <a:off x="3020150" y="2925800"/>
            <a:ext cx="582600" cy="663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4" name="Google Shape;344;p52"/>
          <p:cNvPicPr preferRelativeResize="0"/>
          <p:nvPr/>
        </p:nvPicPr>
        <p:blipFill>
          <a:blip r:embed="rId3">
            <a:alphaModFix/>
          </a:blip>
          <a:stretch>
            <a:fillRect/>
          </a:stretch>
        </p:blipFill>
        <p:spPr>
          <a:xfrm>
            <a:off x="755275" y="1609000"/>
            <a:ext cx="5112350" cy="1274350"/>
          </a:xfrm>
          <a:prstGeom prst="rect">
            <a:avLst/>
          </a:prstGeom>
          <a:noFill/>
          <a:ln>
            <a:noFill/>
          </a:ln>
        </p:spPr>
      </p:pic>
      <p:pic>
        <p:nvPicPr>
          <p:cNvPr id="345" name="Google Shape;345;p52"/>
          <p:cNvPicPr preferRelativeResize="0"/>
          <p:nvPr/>
        </p:nvPicPr>
        <p:blipFill>
          <a:blip r:embed="rId4">
            <a:alphaModFix/>
          </a:blip>
          <a:stretch>
            <a:fillRect/>
          </a:stretch>
        </p:blipFill>
        <p:spPr>
          <a:xfrm>
            <a:off x="361750" y="3716925"/>
            <a:ext cx="5899400" cy="1197450"/>
          </a:xfrm>
          <a:prstGeom prst="rect">
            <a:avLst/>
          </a:prstGeom>
          <a:noFill/>
          <a:ln>
            <a:noFill/>
          </a:ln>
        </p:spPr>
      </p:pic>
      <p:cxnSp>
        <p:nvCxnSpPr>
          <p:cNvPr id="346" name="Google Shape;346;p52"/>
          <p:cNvCxnSpPr/>
          <p:nvPr/>
        </p:nvCxnSpPr>
        <p:spPr>
          <a:xfrm>
            <a:off x="2447550" y="4791900"/>
            <a:ext cx="1115100" cy="20100"/>
          </a:xfrm>
          <a:prstGeom prst="straightConnector1">
            <a:avLst/>
          </a:prstGeom>
          <a:noFill/>
          <a:ln cap="flat" cmpd="sng" w="28575">
            <a:solidFill>
              <a:schemeClr val="dk2"/>
            </a:solidFill>
            <a:prstDash val="solid"/>
            <a:round/>
            <a:headEnd len="med" w="med" type="none"/>
            <a:tailEnd len="med" w="med" type="triangle"/>
          </a:ln>
        </p:spPr>
      </p:cxnSp>
      <p:sp>
        <p:nvSpPr>
          <p:cNvPr id="347" name="Google Shape;347;p52"/>
          <p:cNvSpPr txBox="1"/>
          <p:nvPr/>
        </p:nvSpPr>
        <p:spPr>
          <a:xfrm>
            <a:off x="3653050" y="4661300"/>
            <a:ext cx="1895100" cy="4002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Entrées observées</a:t>
            </a:r>
            <a:endParaRPr/>
          </a:p>
        </p:txBody>
      </p:sp>
      <p:sp>
        <p:nvSpPr>
          <p:cNvPr id="348" name="Google Shape;348;p52"/>
          <p:cNvSpPr/>
          <p:nvPr/>
        </p:nvSpPr>
        <p:spPr>
          <a:xfrm>
            <a:off x="6409275" y="3435700"/>
            <a:ext cx="402000" cy="15873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52"/>
          <p:cNvSpPr txBox="1"/>
          <p:nvPr/>
        </p:nvSpPr>
        <p:spPr>
          <a:xfrm>
            <a:off x="6959400" y="3737575"/>
            <a:ext cx="1777500" cy="10467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300"/>
              <a:t>Une fois résolu cela peut être utilisé pour prédire les entrées manquantes !!!</a:t>
            </a:r>
            <a:endParaRPr sz="1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Comment apprendre sans supervision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Application : Défi Netflix</a:t>
            </a:r>
            <a:endParaRPr sz="2520"/>
          </a:p>
        </p:txBody>
      </p:sp>
      <p:pic>
        <p:nvPicPr>
          <p:cNvPr id="355" name="Google Shape;355;p53"/>
          <p:cNvPicPr preferRelativeResize="0"/>
          <p:nvPr/>
        </p:nvPicPr>
        <p:blipFill>
          <a:blip r:embed="rId3">
            <a:alphaModFix/>
          </a:blip>
          <a:stretch>
            <a:fillRect/>
          </a:stretch>
        </p:blipFill>
        <p:spPr>
          <a:xfrm>
            <a:off x="2878475" y="1386825"/>
            <a:ext cx="6265526" cy="3241876"/>
          </a:xfrm>
          <a:prstGeom prst="rect">
            <a:avLst/>
          </a:prstGeom>
          <a:noFill/>
          <a:ln>
            <a:noFill/>
          </a:ln>
        </p:spPr>
      </p:pic>
      <p:sp>
        <p:nvSpPr>
          <p:cNvPr id="356" name="Google Shape;356;p53"/>
          <p:cNvSpPr txBox="1"/>
          <p:nvPr/>
        </p:nvSpPr>
        <p:spPr>
          <a:xfrm>
            <a:off x="110500" y="2039325"/>
            <a:ext cx="2835900" cy="29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u="sng"/>
              <a:t>Base de données:</a:t>
            </a:r>
            <a:endParaRPr sz="1300" u="sng"/>
          </a:p>
          <a:p>
            <a:pPr indent="-298450" lvl="0" marL="457200" rtl="0" algn="l">
              <a:spcBef>
                <a:spcPts val="0"/>
              </a:spcBef>
              <a:spcAft>
                <a:spcPts val="0"/>
              </a:spcAft>
              <a:buSzPts val="1100"/>
              <a:buChar char="●"/>
            </a:pPr>
            <a:r>
              <a:rPr lang="en" sz="1100"/>
              <a:t>n=480 189</a:t>
            </a:r>
            <a:endParaRPr sz="1100"/>
          </a:p>
          <a:p>
            <a:pPr indent="-298450" lvl="0" marL="457200" rtl="0" algn="l">
              <a:spcBef>
                <a:spcPts val="0"/>
              </a:spcBef>
              <a:spcAft>
                <a:spcPts val="0"/>
              </a:spcAft>
              <a:buSzPts val="1100"/>
              <a:buChar char="●"/>
            </a:pPr>
            <a:r>
              <a:rPr lang="en" sz="1100"/>
              <a:t>p=17 770</a:t>
            </a:r>
            <a:endParaRPr sz="1100"/>
          </a:p>
          <a:p>
            <a:pPr indent="-298450" lvl="0" marL="457200" rtl="0" algn="l">
              <a:spcBef>
                <a:spcPts val="0"/>
              </a:spcBef>
              <a:spcAft>
                <a:spcPts val="0"/>
              </a:spcAft>
              <a:buSzPts val="1100"/>
              <a:buChar char="●"/>
            </a:pPr>
            <a:r>
              <a:rPr lang="en" sz="1100"/>
              <a:t>99% de valeurs manquantes.</a:t>
            </a:r>
            <a:endParaRPr sz="1100"/>
          </a:p>
          <a:p>
            <a:pPr indent="0" lvl="0" marL="0" rtl="0" algn="l">
              <a:spcBef>
                <a:spcPts val="0"/>
              </a:spcBef>
              <a:spcAft>
                <a:spcPts val="0"/>
              </a:spcAft>
              <a:buNone/>
            </a:pPr>
            <a:r>
              <a:t/>
            </a:r>
            <a:endParaRPr sz="1300" u="sng"/>
          </a:p>
          <a:p>
            <a:pPr indent="0" lvl="0" marL="0" rtl="0" algn="l">
              <a:spcBef>
                <a:spcPts val="0"/>
              </a:spcBef>
              <a:spcAft>
                <a:spcPts val="0"/>
              </a:spcAft>
              <a:buNone/>
            </a:pPr>
            <a:r>
              <a:rPr lang="en" sz="1300" u="sng"/>
              <a:t>Objectif </a:t>
            </a:r>
            <a:r>
              <a:rPr lang="en" sz="1300"/>
              <a:t>suggérer des films pertinents.</a:t>
            </a:r>
            <a:endParaRPr sz="1300"/>
          </a:p>
          <a:p>
            <a:pPr indent="0" lvl="0" marL="0" rtl="0" algn="l">
              <a:spcBef>
                <a:spcPts val="0"/>
              </a:spcBef>
              <a:spcAft>
                <a:spcPts val="0"/>
              </a:spcAft>
              <a:buNone/>
            </a:pPr>
            <a:r>
              <a:t/>
            </a:r>
            <a:endParaRPr sz="1300" u="sng"/>
          </a:p>
          <a:p>
            <a:pPr indent="0" lvl="0" marL="0" rtl="0" algn="l">
              <a:spcBef>
                <a:spcPts val="0"/>
              </a:spcBef>
              <a:spcAft>
                <a:spcPts val="0"/>
              </a:spcAft>
              <a:buNone/>
            </a:pPr>
            <a:r>
              <a:rPr lang="en" sz="1300" u="sng">
                <a:solidFill>
                  <a:schemeClr val="hlink"/>
                </a:solidFill>
                <a:hlinkClick r:id="rId4"/>
              </a:rPr>
              <a:t>prix: 1M USD</a:t>
            </a:r>
            <a:endParaRPr sz="1300" u="sng"/>
          </a:p>
          <a:p>
            <a:pPr indent="0" lvl="0" marL="0" rtl="0" algn="l">
              <a:spcBef>
                <a:spcPts val="0"/>
              </a:spcBef>
              <a:spcAft>
                <a:spcPts val="0"/>
              </a:spcAft>
              <a:buNone/>
            </a:pPr>
            <a:r>
              <a:t/>
            </a:r>
            <a:endParaRPr sz="1300" u="sng"/>
          </a:p>
          <a:p>
            <a:pPr indent="0" lvl="0" marL="0" rtl="0" algn="l">
              <a:spcBef>
                <a:spcPts val="0"/>
              </a:spcBef>
              <a:spcAft>
                <a:spcPts val="0"/>
              </a:spcAft>
              <a:buNone/>
            </a:pPr>
            <a:r>
              <a:rPr lang="en" sz="1300" u="sng"/>
              <a:t>Idée : </a:t>
            </a:r>
            <a:r>
              <a:rPr lang="en" sz="1300"/>
              <a:t>peu de </a:t>
            </a:r>
            <a:r>
              <a:rPr lang="en" sz="1300"/>
              <a:t>caractéristiques</a:t>
            </a:r>
            <a:r>
              <a:rPr lang="en" sz="1300"/>
              <a:t> devraient prédire le goût d'un client.</a:t>
            </a:r>
            <a:endParaRPr sz="1300"/>
          </a:p>
          <a:p>
            <a:pPr indent="0" lvl="0" marL="0" rtl="0" algn="l">
              <a:spcBef>
                <a:spcPts val="0"/>
              </a:spcBef>
              <a:spcAft>
                <a:spcPts val="0"/>
              </a:spcAft>
              <a:buNone/>
            </a:pPr>
            <a:r>
              <a:rPr lang="en" sz="1300"/>
              <a:t>Trouver ces fonctionnalités via PCA</a:t>
            </a:r>
            <a:endParaRPr sz="13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Conclusion Conseils pratiques</a:t>
            </a:r>
            <a:endParaRPr sz="2520"/>
          </a:p>
        </p:txBody>
      </p:sp>
      <p:sp>
        <p:nvSpPr>
          <p:cNvPr id="362" name="Google Shape;362;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Même si la méthode est facile à exécuter, il existe de nombreux problèmes potentiels,</a:t>
            </a:r>
            <a:endParaRPr/>
          </a:p>
          <a:p>
            <a:pPr indent="-342900" lvl="0" marL="457200" rtl="0" algn="l">
              <a:spcBef>
                <a:spcPts val="1200"/>
              </a:spcBef>
              <a:spcAft>
                <a:spcPts val="0"/>
              </a:spcAft>
              <a:buSzPts val="1800"/>
              <a:buChar char="●"/>
            </a:pPr>
            <a:r>
              <a:rPr lang="en"/>
              <a:t>Les variables peuvent être à différentes échelles et il peut y avoir une ambiguïté quant à leur redimensionnement.</a:t>
            </a:r>
            <a:endParaRPr/>
          </a:p>
          <a:p>
            <a:pPr indent="-342900" lvl="0" marL="457200" rtl="0" algn="l">
              <a:spcBef>
                <a:spcPts val="0"/>
              </a:spcBef>
              <a:spcAft>
                <a:spcPts val="0"/>
              </a:spcAft>
              <a:buSzPts val="1800"/>
              <a:buChar char="●"/>
            </a:pPr>
            <a:r>
              <a:rPr lang="en"/>
              <a:t>Les directions ne sont uniques au signe près (attention à l'interprétation du signe des valeurs z</a:t>
            </a:r>
            <a:r>
              <a:rPr baseline="-25000" lang="en"/>
              <a:t>i</a:t>
            </a:r>
            <a:r>
              <a:rPr lang="en"/>
              <a:t>)</a:t>
            </a:r>
            <a:endParaRPr/>
          </a:p>
          <a:p>
            <a:pPr indent="-342900" lvl="0" marL="457200" rtl="0" algn="l">
              <a:spcBef>
                <a:spcPts val="0"/>
              </a:spcBef>
              <a:spcAft>
                <a:spcPts val="0"/>
              </a:spcAft>
              <a:buSzPts val="1800"/>
              <a:buChar char="●"/>
            </a:pPr>
            <a:r>
              <a:rPr lang="en"/>
              <a:t>Peut gérer les valeurs manquantes !</a:t>
            </a:r>
            <a:endParaRPr/>
          </a:p>
          <a:p>
            <a:pPr indent="-342900" lvl="0" marL="457200" rtl="0" algn="l">
              <a:spcBef>
                <a:spcPts val="0"/>
              </a:spcBef>
              <a:spcAft>
                <a:spcPts val="0"/>
              </a:spcAft>
              <a:buSzPts val="1800"/>
              <a:buChar char="●"/>
            </a:pPr>
            <a:r>
              <a:rPr lang="en"/>
              <a:t>Choisir K peut être délicat.</a:t>
            </a:r>
            <a:endParaRPr/>
          </a:p>
          <a:p>
            <a:pPr indent="0" lvl="0" marL="0" rtl="0" algn="l">
              <a:spcBef>
                <a:spcPts val="1200"/>
              </a:spcBef>
              <a:spcAft>
                <a:spcPts val="120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6" name="Shape 366"/>
        <p:cNvGrpSpPr/>
        <p:nvPr/>
      </p:nvGrpSpPr>
      <p:grpSpPr>
        <a:xfrm>
          <a:off x="0" y="0"/>
          <a:ext cx="0" cy="0"/>
          <a:chOff x="0" y="0"/>
          <a:chExt cx="0" cy="0"/>
        </a:xfrm>
      </p:grpSpPr>
      <p:sp>
        <p:nvSpPr>
          <p:cNvPr id="367" name="Google Shape;367;p55"/>
          <p:cNvSpPr txBox="1"/>
          <p:nvPr>
            <p:ph type="title"/>
          </p:nvPr>
        </p:nvSpPr>
        <p:spPr>
          <a:xfrm>
            <a:off x="311700" y="394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Encore quelques avancées récentes sur PCA</a:t>
            </a:r>
            <a:endParaRPr sz="2520"/>
          </a:p>
        </p:txBody>
      </p:sp>
      <p:sp>
        <p:nvSpPr>
          <p:cNvPr id="368" name="Google Shape;368;p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Nouvelles techniques pour calculer le PCA de l'activation d'un réseau profond (ResNet 200) sur Imagenet.</a:t>
            </a:r>
            <a:endParaRPr/>
          </a:p>
          <a:p>
            <a:pPr indent="-317500" lvl="1" marL="914400" rtl="0" algn="l">
              <a:spcBef>
                <a:spcPts val="0"/>
              </a:spcBef>
              <a:spcAft>
                <a:spcPts val="0"/>
              </a:spcAft>
              <a:buSzPts val="1400"/>
              <a:buChar char="-"/>
            </a:pPr>
            <a:r>
              <a:rPr lang="en"/>
              <a:t>d = 20M</a:t>
            </a:r>
            <a:endParaRPr/>
          </a:p>
          <a:p>
            <a:pPr indent="-317500" lvl="1" marL="914400" rtl="0" algn="l">
              <a:spcBef>
                <a:spcPts val="0"/>
              </a:spcBef>
              <a:spcAft>
                <a:spcPts val="0"/>
              </a:spcAft>
              <a:buSzPts val="1400"/>
              <a:buChar char="-"/>
            </a:pPr>
            <a:r>
              <a:rPr lang="en"/>
              <a:t>n = 1,2 M</a:t>
            </a:r>
            <a:endParaRPr/>
          </a:p>
          <a:p>
            <a:pPr indent="-330200" lvl="0" marL="457200" rtl="0" algn="l">
              <a:spcBef>
                <a:spcPts val="0"/>
              </a:spcBef>
              <a:spcAft>
                <a:spcPts val="0"/>
              </a:spcAft>
              <a:buSzPts val="1600"/>
              <a:buChar char="-"/>
            </a:pPr>
            <a:r>
              <a:rPr lang="en" sz="1600"/>
              <a:t>La matrice de covariance est de 195 To (bien sûr, elle ne tiendra jamais en mémoire….)</a:t>
            </a:r>
            <a:endParaRPr sz="1600"/>
          </a:p>
        </p:txBody>
      </p:sp>
      <p:pic>
        <p:nvPicPr>
          <p:cNvPr id="369" name="Google Shape;369;p55">
            <a:hlinkClick r:id="rId3"/>
          </p:cNvPr>
          <p:cNvPicPr preferRelativeResize="0"/>
          <p:nvPr/>
        </p:nvPicPr>
        <p:blipFill>
          <a:blip r:embed="rId4">
            <a:alphaModFix/>
          </a:blip>
          <a:stretch>
            <a:fillRect/>
          </a:stretch>
        </p:blipFill>
        <p:spPr>
          <a:xfrm>
            <a:off x="984500" y="2894925"/>
            <a:ext cx="7175001" cy="21716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Plan</a:t>
            </a:r>
            <a:endParaRPr sz="2520"/>
          </a:p>
          <a:p>
            <a:pPr indent="0" lvl="0" marL="0" rtl="0" algn="l">
              <a:spcBef>
                <a:spcPts val="0"/>
              </a:spcBef>
              <a:spcAft>
                <a:spcPts val="0"/>
              </a:spcAft>
              <a:buSzPts val="990"/>
              <a:buNone/>
            </a:pPr>
            <a:r>
              <a:t/>
            </a:r>
            <a:endParaRPr sz="2520"/>
          </a:p>
        </p:txBody>
      </p:sp>
      <p:sp>
        <p:nvSpPr>
          <p:cNvPr id="375" name="Google Shape;375;p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0" lvl="0" marL="457200" rtl="0" algn="l">
              <a:spcBef>
                <a:spcPts val="1200"/>
              </a:spcBef>
              <a:spcAft>
                <a:spcPts val="0"/>
              </a:spcAft>
              <a:buNone/>
            </a:pPr>
            <a:r>
              <a:t/>
            </a:r>
            <a:endParaRPr/>
          </a:p>
          <a:p>
            <a:pPr indent="0" lvl="0" marL="457200" rtl="0" algn="l">
              <a:spcBef>
                <a:spcPts val="1200"/>
              </a:spcBef>
              <a:spcAft>
                <a:spcPts val="1200"/>
              </a:spcAft>
              <a:buNone/>
            </a:pPr>
            <a:r>
              <a:t/>
            </a:r>
            <a:endParaRPr/>
          </a:p>
        </p:txBody>
      </p:sp>
      <p:sp>
        <p:nvSpPr>
          <p:cNvPr id="376" name="Google Shape;376;p56"/>
          <p:cNvSpPr txBox="1"/>
          <p:nvPr/>
        </p:nvSpPr>
        <p:spPr>
          <a:xfrm>
            <a:off x="311700" y="114242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595959"/>
              </a:buClr>
              <a:buSzPts val="1800"/>
              <a:buAutoNum type="arabicPeriod"/>
            </a:pPr>
            <a:r>
              <a:rPr lang="en" sz="1800">
                <a:solidFill>
                  <a:srgbClr val="595959"/>
                </a:solidFill>
              </a:rPr>
              <a:t>PCA </a:t>
            </a:r>
            <a:endParaRPr sz="1800">
              <a:solidFill>
                <a:srgbClr val="595959"/>
              </a:solidFill>
            </a:endParaRPr>
          </a:p>
          <a:p>
            <a:pPr indent="-342900" lvl="0" marL="457200" rtl="0" algn="l">
              <a:lnSpc>
                <a:spcPct val="150000"/>
              </a:lnSpc>
              <a:spcBef>
                <a:spcPts val="0"/>
              </a:spcBef>
              <a:spcAft>
                <a:spcPts val="0"/>
              </a:spcAft>
              <a:buClr>
                <a:schemeClr val="dk2"/>
              </a:buClr>
              <a:buSzPts val="1800"/>
              <a:buAutoNum type="arabicPeriod"/>
            </a:pPr>
            <a:r>
              <a:rPr b="1" lang="en" sz="1800">
                <a:solidFill>
                  <a:schemeClr val="dk2"/>
                </a:solidFill>
              </a:rPr>
              <a:t>Regroupement</a:t>
            </a:r>
            <a:endParaRPr b="1" sz="1800">
              <a:solidFill>
                <a:schemeClr val="dk2"/>
              </a:solidFill>
            </a:endParaRPr>
          </a:p>
          <a:p>
            <a:pPr indent="-342900" lvl="0" marL="457200" rtl="0" algn="l">
              <a:lnSpc>
                <a:spcPct val="150000"/>
              </a:lnSpc>
              <a:spcBef>
                <a:spcPts val="0"/>
              </a:spcBef>
              <a:spcAft>
                <a:spcPts val="0"/>
              </a:spcAft>
              <a:buClr>
                <a:schemeClr val="dk2"/>
              </a:buClr>
              <a:buSzPts val="1800"/>
              <a:buAutoNum type="arabicPeriod"/>
            </a:pPr>
            <a:r>
              <a:rPr lang="en" sz="1800">
                <a:solidFill>
                  <a:schemeClr val="dk2"/>
                </a:solidFill>
              </a:rPr>
              <a:t>K-Moyennes</a:t>
            </a:r>
            <a:endParaRPr sz="1800">
              <a:solidFill>
                <a:schemeClr val="dk2"/>
              </a:solidFill>
            </a:endParaRPr>
          </a:p>
          <a:p>
            <a:pPr indent="-342900" lvl="0" marL="457200" rtl="0" algn="l">
              <a:lnSpc>
                <a:spcPct val="150000"/>
              </a:lnSpc>
              <a:spcBef>
                <a:spcPts val="0"/>
              </a:spcBef>
              <a:spcAft>
                <a:spcPts val="0"/>
              </a:spcAft>
              <a:buClr>
                <a:schemeClr val="dk2"/>
              </a:buClr>
              <a:buSzPts val="1800"/>
              <a:buAutoNum type="arabicPeriod"/>
            </a:pPr>
            <a:r>
              <a:rPr lang="en" sz="1800">
                <a:solidFill>
                  <a:schemeClr val="dk2"/>
                </a:solidFill>
              </a:rPr>
              <a:t>Classification hiérarchique</a:t>
            </a:r>
            <a:endParaRPr sz="1800">
              <a:solidFill>
                <a:srgbClr val="595959"/>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Regroupement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Regroupement</a:t>
            </a:r>
            <a:endParaRPr sz="2520"/>
          </a:p>
        </p:txBody>
      </p:sp>
      <p:sp>
        <p:nvSpPr>
          <p:cNvPr id="387" name="Google Shape;387;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Idée : </a:t>
            </a:r>
            <a:r>
              <a:rPr lang="en"/>
              <a:t>partitionner les observations, de sorte que celles qui sont similaires apparaissent ensemble</a:t>
            </a:r>
            <a:endParaRPr/>
          </a:p>
          <a:p>
            <a:pPr indent="0" lvl="0" marL="0" rtl="0" algn="l">
              <a:spcBef>
                <a:spcPts val="1200"/>
              </a:spcBef>
              <a:spcAft>
                <a:spcPts val="0"/>
              </a:spcAft>
              <a:buNone/>
            </a:pPr>
            <a:r>
              <a:t/>
            </a:r>
            <a:endParaRPr u="sng"/>
          </a:p>
          <a:p>
            <a:pPr indent="0" lvl="0" marL="0" rtl="0" algn="l">
              <a:spcBef>
                <a:spcPts val="1200"/>
              </a:spcBef>
              <a:spcAft>
                <a:spcPts val="0"/>
              </a:spcAft>
              <a:buNone/>
            </a:pPr>
            <a:r>
              <a:rPr lang="en" u="sng"/>
              <a:t>Recherchez des sous-groupes homogènes dans vos données hétérogènes.</a:t>
            </a:r>
            <a:endParaRPr u="sng"/>
          </a:p>
          <a:p>
            <a:pPr indent="0" lvl="0" marL="0" rtl="0" algn="l">
              <a:spcBef>
                <a:spcPts val="1200"/>
              </a:spcBef>
              <a:spcAft>
                <a:spcPts val="1200"/>
              </a:spcAft>
              <a:buNone/>
            </a:pPr>
            <a:r>
              <a:t/>
            </a:r>
            <a:endParaRPr u="sng"/>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Formalisation</a:t>
            </a:r>
            <a:endParaRPr sz="2520"/>
          </a:p>
        </p:txBody>
      </p:sp>
      <p:sp>
        <p:nvSpPr>
          <p:cNvPr id="393" name="Google Shape;393;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Une partition </a:t>
            </a:r>
            <a:r>
              <a:rPr lang="en">
                <a:latin typeface="Palatino"/>
                <a:ea typeface="Palatino"/>
                <a:cs typeface="Palatino"/>
                <a:sym typeface="Palatino"/>
              </a:rPr>
              <a:t>C</a:t>
            </a:r>
            <a:r>
              <a:rPr baseline="-25000" lang="en">
                <a:latin typeface="Palatino"/>
                <a:ea typeface="Palatino"/>
                <a:cs typeface="Palatino"/>
                <a:sym typeface="Palatino"/>
              </a:rPr>
              <a:t>1</a:t>
            </a:r>
            <a:r>
              <a:rPr lang="en">
                <a:latin typeface="Palatino"/>
                <a:ea typeface="Palatino"/>
                <a:cs typeface="Palatino"/>
                <a:sym typeface="Palatino"/>
              </a:rPr>
              <a:t>,...,C</a:t>
            </a:r>
            <a:r>
              <a:rPr baseline="-25000" lang="en">
                <a:latin typeface="Palatino"/>
                <a:ea typeface="Palatino"/>
                <a:cs typeface="Palatino"/>
                <a:sym typeface="Palatino"/>
              </a:rPr>
              <a:t>k</a:t>
            </a:r>
            <a:r>
              <a:rPr lang="en"/>
              <a:t> est une collection de sous-ensembles satisfaisant,</a:t>
            </a:r>
            <a:endParaRPr/>
          </a:p>
          <a:p>
            <a:pPr indent="-342900" lvl="0" marL="457200" rtl="0" algn="l">
              <a:spcBef>
                <a:spcPts val="1200"/>
              </a:spcBef>
              <a:spcAft>
                <a:spcPts val="0"/>
              </a:spcAft>
              <a:buSzPts val="1800"/>
              <a:buChar char="-"/>
            </a:pPr>
            <a:r>
              <a:rPr lang="en"/>
              <a:t>Chaque échantillon est dans un sous-ensemble :</a:t>
            </a:r>
            <a:endParaRPr/>
          </a:p>
          <a:p>
            <a:pPr indent="-342900" lvl="0" marL="457200" rtl="0" algn="l">
              <a:spcBef>
                <a:spcPts val="0"/>
              </a:spcBef>
              <a:spcAft>
                <a:spcPts val="0"/>
              </a:spcAft>
              <a:buSzPts val="1800"/>
              <a:buChar char="-"/>
            </a:pPr>
            <a:r>
              <a:rPr lang="en"/>
              <a:t>Les sous-ensembles sont disjoints : pour toute paire,</a:t>
            </a:r>
            <a:endParaRPr/>
          </a:p>
        </p:txBody>
      </p:sp>
      <p:pic>
        <p:nvPicPr>
          <p:cNvPr id="394" name="Google Shape;394;p59"/>
          <p:cNvPicPr preferRelativeResize="0"/>
          <p:nvPr/>
        </p:nvPicPr>
        <p:blipFill>
          <a:blip r:embed="rId3">
            <a:alphaModFix/>
          </a:blip>
          <a:stretch>
            <a:fillRect/>
          </a:stretch>
        </p:blipFill>
        <p:spPr>
          <a:xfrm>
            <a:off x="6347991" y="2658000"/>
            <a:ext cx="2685044" cy="2352850"/>
          </a:xfrm>
          <a:prstGeom prst="rect">
            <a:avLst/>
          </a:prstGeom>
          <a:noFill/>
          <a:ln>
            <a:noFill/>
          </a:ln>
        </p:spPr>
      </p:pic>
      <p:pic>
        <p:nvPicPr>
          <p:cNvPr id="395" name="Google Shape;395;p59"/>
          <p:cNvPicPr preferRelativeResize="0"/>
          <p:nvPr/>
        </p:nvPicPr>
        <p:blipFill>
          <a:blip r:embed="rId4">
            <a:alphaModFix/>
          </a:blip>
          <a:stretch>
            <a:fillRect/>
          </a:stretch>
        </p:blipFill>
        <p:spPr>
          <a:xfrm>
            <a:off x="311698" y="2802801"/>
            <a:ext cx="1810625" cy="1870650"/>
          </a:xfrm>
          <a:prstGeom prst="rect">
            <a:avLst/>
          </a:prstGeom>
          <a:noFill/>
          <a:ln>
            <a:noFill/>
          </a:ln>
        </p:spPr>
      </p:pic>
      <p:pic>
        <p:nvPicPr>
          <p:cNvPr id="396" name="Google Shape;396;p59"/>
          <p:cNvPicPr preferRelativeResize="0"/>
          <p:nvPr/>
        </p:nvPicPr>
        <p:blipFill>
          <a:blip r:embed="rId5">
            <a:alphaModFix/>
          </a:blip>
          <a:stretch>
            <a:fillRect/>
          </a:stretch>
        </p:blipFill>
        <p:spPr>
          <a:xfrm>
            <a:off x="4506750" y="2921651"/>
            <a:ext cx="1938700" cy="2002950"/>
          </a:xfrm>
          <a:prstGeom prst="rect">
            <a:avLst/>
          </a:prstGeom>
          <a:noFill/>
          <a:ln>
            <a:noFill/>
          </a:ln>
        </p:spPr>
      </p:pic>
      <p:pic>
        <p:nvPicPr>
          <p:cNvPr id="397" name="Google Shape;397;p59"/>
          <p:cNvPicPr preferRelativeResize="0"/>
          <p:nvPr/>
        </p:nvPicPr>
        <p:blipFill>
          <a:blip r:embed="rId6">
            <a:alphaModFix/>
          </a:blip>
          <a:stretch>
            <a:fillRect/>
          </a:stretch>
        </p:blipFill>
        <p:spPr>
          <a:xfrm>
            <a:off x="2541613" y="2921638"/>
            <a:ext cx="1724025" cy="17811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p60"/>
          <p:cNvPicPr preferRelativeResize="0"/>
          <p:nvPr/>
        </p:nvPicPr>
        <p:blipFill>
          <a:blip r:embed="rId3">
            <a:alphaModFix/>
          </a:blip>
          <a:stretch>
            <a:fillRect/>
          </a:stretch>
        </p:blipFill>
        <p:spPr>
          <a:xfrm>
            <a:off x="6549350" y="3132625"/>
            <a:ext cx="2175600" cy="1906450"/>
          </a:xfrm>
          <a:prstGeom prst="rect">
            <a:avLst/>
          </a:prstGeom>
          <a:noFill/>
          <a:ln>
            <a:noFill/>
          </a:ln>
        </p:spPr>
      </p:pic>
      <p:sp>
        <p:nvSpPr>
          <p:cNvPr id="403" name="Google Shape;403;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Formalisation du regroupement (clustering)</a:t>
            </a:r>
            <a:endParaRPr sz="2520"/>
          </a:p>
          <a:p>
            <a:pPr indent="0" lvl="0" marL="0" rtl="0" algn="l">
              <a:spcBef>
                <a:spcPts val="0"/>
              </a:spcBef>
              <a:spcAft>
                <a:spcPts val="0"/>
              </a:spcAft>
              <a:buSzPts val="990"/>
              <a:buNone/>
            </a:pPr>
            <a:r>
              <a:t/>
            </a:r>
            <a:endParaRPr sz="2520"/>
          </a:p>
        </p:txBody>
      </p:sp>
      <p:sp>
        <p:nvSpPr>
          <p:cNvPr id="404" name="Google Shape;404;p60"/>
          <p:cNvSpPr txBox="1"/>
          <p:nvPr>
            <p:ph idx="1" type="body"/>
          </p:nvPr>
        </p:nvSpPr>
        <p:spPr>
          <a:xfrm>
            <a:off x="311700" y="1152475"/>
            <a:ext cx="8520600" cy="939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Nous ne voulons pas n'importe quelle partition, mais celle qui </a:t>
            </a:r>
            <a:r>
              <a:rPr b="1" lang="en"/>
              <a:t>minimise la variation au sein du groupe</a:t>
            </a:r>
            <a:r>
              <a:rPr lang="en"/>
              <a:t>, que nous appellerons</a:t>
            </a:r>
            <a:endParaRPr/>
          </a:p>
        </p:txBody>
      </p:sp>
      <p:pic>
        <p:nvPicPr>
          <p:cNvPr id="405" name="Google Shape;405;p60"/>
          <p:cNvPicPr preferRelativeResize="0"/>
          <p:nvPr/>
        </p:nvPicPr>
        <p:blipFill>
          <a:blip r:embed="rId4">
            <a:alphaModFix/>
          </a:blip>
          <a:stretch>
            <a:fillRect/>
          </a:stretch>
        </p:blipFill>
        <p:spPr>
          <a:xfrm>
            <a:off x="2260325" y="2092225"/>
            <a:ext cx="4623350" cy="1536900"/>
          </a:xfrm>
          <a:prstGeom prst="rect">
            <a:avLst/>
          </a:prstGeom>
          <a:noFill/>
          <a:ln>
            <a:noFill/>
          </a:ln>
        </p:spPr>
      </p:pic>
      <p:sp>
        <p:nvSpPr>
          <p:cNvPr id="406" name="Google Shape;406;p60"/>
          <p:cNvSpPr txBox="1"/>
          <p:nvPr>
            <p:ph idx="1" type="body"/>
          </p:nvPr>
        </p:nvSpPr>
        <p:spPr>
          <a:xfrm>
            <a:off x="393775" y="3967050"/>
            <a:ext cx="8520600" cy="939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Généralement</a:t>
            </a:r>
            <a:endParaRPr/>
          </a:p>
        </p:txBody>
      </p:sp>
      <p:pic>
        <p:nvPicPr>
          <p:cNvPr id="407" name="Google Shape;407;p60"/>
          <p:cNvPicPr preferRelativeResize="0"/>
          <p:nvPr/>
        </p:nvPicPr>
        <p:blipFill>
          <a:blip r:embed="rId5">
            <a:alphaModFix/>
          </a:blip>
          <a:stretch>
            <a:fillRect/>
          </a:stretch>
        </p:blipFill>
        <p:spPr>
          <a:xfrm>
            <a:off x="2018928" y="3906450"/>
            <a:ext cx="4344676" cy="833500"/>
          </a:xfrm>
          <a:prstGeom prst="rect">
            <a:avLst/>
          </a:prstGeom>
          <a:noFill/>
          <a:ln>
            <a:noFill/>
          </a:ln>
        </p:spPr>
      </p:pic>
      <p:sp>
        <p:nvSpPr>
          <p:cNvPr id="408" name="Google Shape;408;p60"/>
          <p:cNvSpPr/>
          <p:nvPr/>
        </p:nvSpPr>
        <p:spPr>
          <a:xfrm rot="-5400000">
            <a:off x="5429625" y="3892675"/>
            <a:ext cx="228600" cy="13137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pic>
        <p:nvPicPr>
          <p:cNvPr id="413" name="Google Shape;413;p61"/>
          <p:cNvPicPr preferRelativeResize="0"/>
          <p:nvPr/>
        </p:nvPicPr>
        <p:blipFill>
          <a:blip r:embed="rId3">
            <a:alphaModFix/>
          </a:blip>
          <a:stretch>
            <a:fillRect/>
          </a:stretch>
        </p:blipFill>
        <p:spPr>
          <a:xfrm>
            <a:off x="6549350" y="3132625"/>
            <a:ext cx="2175600" cy="1906450"/>
          </a:xfrm>
          <a:prstGeom prst="rect">
            <a:avLst/>
          </a:prstGeom>
          <a:noFill/>
          <a:ln>
            <a:noFill/>
          </a:ln>
        </p:spPr>
      </p:pic>
      <p:sp>
        <p:nvSpPr>
          <p:cNvPr id="414" name="Google Shape;414;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Formalisation du clustering</a:t>
            </a:r>
            <a:endParaRPr sz="2520"/>
          </a:p>
          <a:p>
            <a:pPr indent="0" lvl="0" marL="0" rtl="0" algn="l">
              <a:spcBef>
                <a:spcPts val="0"/>
              </a:spcBef>
              <a:spcAft>
                <a:spcPts val="0"/>
              </a:spcAft>
              <a:buSzPts val="990"/>
              <a:buNone/>
            </a:pPr>
            <a:r>
              <a:t/>
            </a:r>
            <a:endParaRPr sz="2520"/>
          </a:p>
        </p:txBody>
      </p:sp>
      <p:sp>
        <p:nvSpPr>
          <p:cNvPr id="415" name="Google Shape;415;p61"/>
          <p:cNvSpPr txBox="1"/>
          <p:nvPr>
            <p:ph idx="1" type="body"/>
          </p:nvPr>
        </p:nvSpPr>
        <p:spPr>
          <a:xfrm>
            <a:off x="311700" y="1152475"/>
            <a:ext cx="8520600" cy="939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Nous ne voulons pas n'importe quelle partition, mais celle qui minimise la variation au sein du groupe, que nous appellerons</a:t>
            </a:r>
            <a:endParaRPr/>
          </a:p>
        </p:txBody>
      </p:sp>
      <p:pic>
        <p:nvPicPr>
          <p:cNvPr id="416" name="Google Shape;416;p61"/>
          <p:cNvPicPr preferRelativeResize="0"/>
          <p:nvPr/>
        </p:nvPicPr>
        <p:blipFill>
          <a:blip r:embed="rId4">
            <a:alphaModFix/>
          </a:blip>
          <a:stretch>
            <a:fillRect/>
          </a:stretch>
        </p:blipFill>
        <p:spPr>
          <a:xfrm>
            <a:off x="2260325" y="2092225"/>
            <a:ext cx="4623350" cy="1536900"/>
          </a:xfrm>
          <a:prstGeom prst="rect">
            <a:avLst/>
          </a:prstGeom>
          <a:noFill/>
          <a:ln>
            <a:noFill/>
          </a:ln>
        </p:spPr>
      </p:pic>
      <p:sp>
        <p:nvSpPr>
          <p:cNvPr id="417" name="Google Shape;417;p61"/>
          <p:cNvSpPr txBox="1"/>
          <p:nvPr>
            <p:ph idx="1" type="body"/>
          </p:nvPr>
        </p:nvSpPr>
        <p:spPr>
          <a:xfrm>
            <a:off x="393775" y="3967050"/>
            <a:ext cx="8520600" cy="939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Généralement</a:t>
            </a:r>
            <a:endParaRPr/>
          </a:p>
        </p:txBody>
      </p:sp>
      <p:pic>
        <p:nvPicPr>
          <p:cNvPr id="418" name="Google Shape;418;p61"/>
          <p:cNvPicPr preferRelativeResize="0"/>
          <p:nvPr/>
        </p:nvPicPr>
        <p:blipFill>
          <a:blip r:embed="rId5">
            <a:alphaModFix/>
          </a:blip>
          <a:stretch>
            <a:fillRect/>
          </a:stretch>
        </p:blipFill>
        <p:spPr>
          <a:xfrm>
            <a:off x="2204678" y="3920250"/>
            <a:ext cx="4344676" cy="833500"/>
          </a:xfrm>
          <a:prstGeom prst="rect">
            <a:avLst/>
          </a:prstGeom>
          <a:noFill/>
          <a:ln>
            <a:noFill/>
          </a:ln>
        </p:spPr>
      </p:pic>
      <p:sp>
        <p:nvSpPr>
          <p:cNvPr id="419" name="Google Shape;419;p61"/>
          <p:cNvSpPr/>
          <p:nvPr/>
        </p:nvSpPr>
        <p:spPr>
          <a:xfrm rot="-5400000">
            <a:off x="5719225" y="3897250"/>
            <a:ext cx="228600" cy="13137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61"/>
          <p:cNvSpPr txBox="1"/>
          <p:nvPr/>
        </p:nvSpPr>
        <p:spPr>
          <a:xfrm>
            <a:off x="2029275" y="1557125"/>
            <a:ext cx="5253900" cy="1959000"/>
          </a:xfrm>
          <a:prstGeom prst="rect">
            <a:avLst/>
          </a:prstGeom>
          <a:solidFill>
            <a:srgbClr val="0075FF">
              <a:alpha val="84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300">
                <a:solidFill>
                  <a:schemeClr val="lt1"/>
                </a:solidFill>
              </a:rPr>
              <a:t>Minimiser sur des sous-ensembles : Intraitable</a:t>
            </a:r>
            <a:endParaRPr b="1" sz="2300">
              <a:solidFill>
                <a:schemeClr val="lt1"/>
              </a:solidFill>
            </a:endParaRPr>
          </a:p>
          <a:p>
            <a:pPr indent="-374650" lvl="0" marL="457200" rtl="0" algn="ctr">
              <a:spcBef>
                <a:spcPts val="0"/>
              </a:spcBef>
              <a:spcAft>
                <a:spcPts val="0"/>
              </a:spcAft>
              <a:buClr>
                <a:schemeClr val="lt1"/>
              </a:buClr>
              <a:buSzPts val="2300"/>
              <a:buChar char="-"/>
            </a:pPr>
            <a:r>
              <a:rPr b="1" lang="en" sz="2300">
                <a:solidFill>
                  <a:schemeClr val="lt1"/>
                </a:solidFill>
              </a:rPr>
              <a:t>Nous avons besoin d'un algorithme pour trouver une solution approximative</a:t>
            </a:r>
            <a:endParaRPr b="1" sz="2300">
              <a:solidFill>
                <a:schemeClr val="lt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K-Moyennes</a:t>
            </a:r>
            <a:endParaRPr sz="2520"/>
          </a:p>
        </p:txBody>
      </p:sp>
      <p:sp>
        <p:nvSpPr>
          <p:cNvPr id="426" name="Google Shape;426;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Il s'agit d'un problème d'optimisation combinatoire, et trouver l'optimum global est un défi de calcul.</a:t>
            </a:r>
            <a:endParaRPr/>
          </a:p>
          <a:p>
            <a:pPr indent="0" lvl="0" marL="457200" rtl="0" algn="l">
              <a:spcBef>
                <a:spcPts val="1200"/>
              </a:spcBef>
              <a:spcAft>
                <a:spcPts val="0"/>
              </a:spcAft>
              <a:buNone/>
            </a:pPr>
            <a:r>
              <a:rPr lang="en"/>
              <a:t>Cependant, K-means trouve généralement de bons optima locaux,</a:t>
            </a:r>
            <a:endParaRPr/>
          </a:p>
          <a:p>
            <a:pPr indent="0" lvl="0" marL="457200" rtl="0" algn="l">
              <a:spcBef>
                <a:spcPts val="1200"/>
              </a:spcBef>
              <a:spcAft>
                <a:spcPts val="1200"/>
              </a:spcAft>
              <a:buNone/>
            </a:pPr>
            <a:r>
              <a:t/>
            </a:r>
            <a:endParaRPr/>
          </a:p>
        </p:txBody>
      </p:sp>
      <p:pic>
        <p:nvPicPr>
          <p:cNvPr id="427" name="Google Shape;427;p62"/>
          <p:cNvPicPr preferRelativeResize="0"/>
          <p:nvPr/>
        </p:nvPicPr>
        <p:blipFill>
          <a:blip r:embed="rId3">
            <a:alphaModFix/>
          </a:blip>
          <a:stretch>
            <a:fillRect/>
          </a:stretch>
        </p:blipFill>
        <p:spPr>
          <a:xfrm>
            <a:off x="1857375" y="2421050"/>
            <a:ext cx="5429251" cy="2370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8"/>
          <p:cNvSpPr txBox="1"/>
          <p:nvPr>
            <p:ph type="title"/>
          </p:nvPr>
        </p:nvSpPr>
        <p:spPr>
          <a:xfrm>
            <a:off x="27475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Qu'est-ce que l'apprentissage non supervisé ?</a:t>
            </a:r>
            <a:endParaRPr sz="2520"/>
          </a:p>
        </p:txBody>
      </p:sp>
      <p:sp>
        <p:nvSpPr>
          <p:cNvPr id="84" name="Google Shape;84;p18"/>
          <p:cNvSpPr txBox="1"/>
          <p:nvPr>
            <p:ph idx="1" type="body"/>
          </p:nvPr>
        </p:nvSpPr>
        <p:spPr>
          <a:xfrm>
            <a:off x="112275" y="1130300"/>
            <a:ext cx="8520600" cy="3701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u="sng"/>
              <a:t>Apprentissage supervisé :</a:t>
            </a:r>
            <a:r>
              <a:rPr lang="en"/>
              <a:t> apprendre une fonction </a:t>
            </a:r>
            <a:r>
              <a:rPr lang="en">
                <a:latin typeface="Palatino"/>
                <a:ea typeface="Palatino"/>
                <a:cs typeface="Palatino"/>
                <a:sym typeface="Palatino"/>
              </a:rPr>
              <a:t>f : X ⇒ Y</a:t>
            </a:r>
            <a:endParaRPr>
              <a:latin typeface="Palatino"/>
              <a:ea typeface="Palatino"/>
              <a:cs typeface="Palatino"/>
              <a:sym typeface="Palatino"/>
            </a:endParaRPr>
          </a:p>
          <a:p>
            <a:pPr indent="-342900" lvl="0" marL="457200" rtl="0" algn="l">
              <a:spcBef>
                <a:spcPts val="0"/>
              </a:spcBef>
              <a:spcAft>
                <a:spcPts val="0"/>
              </a:spcAft>
              <a:buSzPts val="1800"/>
              <a:buChar char="-"/>
            </a:pPr>
            <a:r>
              <a:rPr lang="en" u="sng"/>
              <a:t>Apprentissage non supervisé :</a:t>
            </a:r>
            <a:endParaRPr u="sng"/>
          </a:p>
          <a:p>
            <a:pPr indent="-317500" lvl="1" marL="914400" rtl="0" algn="l">
              <a:spcBef>
                <a:spcPts val="0"/>
              </a:spcBef>
              <a:spcAft>
                <a:spcPts val="0"/>
              </a:spcAft>
              <a:buSzPts val="1400"/>
              <a:buChar char="-"/>
            </a:pPr>
            <a:r>
              <a:rPr lang="en"/>
              <a:t>que peut-on faire avec (</a:t>
            </a:r>
            <a:r>
              <a:rPr lang="en">
                <a:latin typeface="Palatino"/>
                <a:ea typeface="Palatino"/>
                <a:cs typeface="Palatino"/>
                <a:sym typeface="Palatino"/>
              </a:rPr>
              <a:t>x</a:t>
            </a:r>
            <a:r>
              <a:rPr baseline="-25000" lang="en">
                <a:latin typeface="Palatino"/>
                <a:ea typeface="Palatino"/>
                <a:cs typeface="Palatino"/>
                <a:sym typeface="Palatino"/>
              </a:rPr>
              <a:t>i</a:t>
            </a:r>
            <a:r>
              <a:rPr lang="en"/>
              <a:t>)</a:t>
            </a:r>
            <a:endParaRPr/>
          </a:p>
          <a:p>
            <a:pPr indent="-317500" lvl="1" marL="914400" rtl="0" algn="l">
              <a:spcBef>
                <a:spcPts val="0"/>
              </a:spcBef>
              <a:spcAft>
                <a:spcPts val="0"/>
              </a:spcAft>
              <a:buSzPts val="1400"/>
              <a:buChar char="-"/>
            </a:pPr>
            <a:r>
              <a:rPr lang="en"/>
              <a:t>Explorer les données</a:t>
            </a:r>
            <a:endParaRPr/>
          </a:p>
          <a:p>
            <a:pPr indent="-342900" lvl="0" marL="457200" rtl="0" algn="l">
              <a:spcBef>
                <a:spcPts val="0"/>
              </a:spcBef>
              <a:spcAft>
                <a:spcPts val="0"/>
              </a:spcAft>
              <a:buSzPts val="1800"/>
              <a:buChar char="-"/>
            </a:pPr>
            <a:r>
              <a:rPr lang="en"/>
              <a:t>Pas vraiment une notion de vraie réponse (contrairement au cas de l'apprentissage supervisé)</a:t>
            </a:r>
            <a:endParaRPr/>
          </a:p>
          <a:p>
            <a:pPr indent="-342900" lvl="0" marL="457200" rtl="0" algn="l">
              <a:spcBef>
                <a:spcPts val="0"/>
              </a:spcBef>
              <a:spcAft>
                <a:spcPts val="0"/>
              </a:spcAft>
              <a:buSzPts val="1800"/>
              <a:buChar char="-"/>
            </a:pPr>
            <a:r>
              <a:rPr lang="en"/>
              <a:t>Interprétations moins orthodoxes</a:t>
            </a:r>
            <a:endParaRPr/>
          </a:p>
          <a:p>
            <a:pPr indent="-317500" lvl="1" marL="914400" rtl="0" algn="l">
              <a:spcBef>
                <a:spcPts val="0"/>
              </a:spcBef>
              <a:spcAft>
                <a:spcPts val="0"/>
              </a:spcAft>
              <a:buSzPts val="1400"/>
              <a:buChar char="-"/>
            </a:pPr>
            <a:r>
              <a:rPr lang="en"/>
              <a:t>Apprendre avec des étiquettes masquées (clusters : classes manquantes)</a:t>
            </a:r>
            <a:endParaRPr/>
          </a:p>
          <a:p>
            <a:pPr indent="-317500" lvl="1" marL="914400" rtl="0" algn="l">
              <a:spcBef>
                <a:spcPts val="0"/>
              </a:spcBef>
              <a:spcAft>
                <a:spcPts val="0"/>
              </a:spcAft>
              <a:buSzPts val="1400"/>
              <a:buChar char="-"/>
            </a:pPr>
            <a:r>
              <a:rPr lang="en"/>
              <a:t>Compression de données </a:t>
            </a:r>
            <a:endParaRPr/>
          </a:p>
          <a:p>
            <a:pPr indent="-317500" lvl="1" marL="914400" rtl="0" algn="l">
              <a:spcBef>
                <a:spcPts val="0"/>
              </a:spcBef>
              <a:spcAft>
                <a:spcPts val="0"/>
              </a:spcAft>
              <a:buSzPts val="1400"/>
              <a:buChar char="-"/>
            </a:pPr>
            <a:r>
              <a:rPr lang="en"/>
              <a:t>Génération de données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K-moyennes</a:t>
            </a:r>
            <a:endParaRPr sz="2520"/>
          </a:p>
        </p:txBody>
      </p:sp>
      <p:sp>
        <p:nvSpPr>
          <p:cNvPr id="433" name="Google Shape;433;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Très belle démo : </a:t>
            </a:r>
            <a:r>
              <a:rPr lang="en" u="sng">
                <a:solidFill>
                  <a:schemeClr val="accent5"/>
                </a:solidFill>
                <a:hlinkClick r:id="rId3">
                  <a:extLst>
                    <a:ext uri="{A12FA001-AC4F-418D-AE19-62706E023703}">
                      <ahyp:hlinkClr val="tx"/>
                    </a:ext>
                  </a:extLst>
                </a:hlinkClick>
              </a:rPr>
              <a:t>[here]</a:t>
            </a:r>
            <a:r>
              <a:rPr lang="en"/>
              <a:t> </a:t>
            </a:r>
            <a:endParaRPr/>
          </a:p>
          <a:p>
            <a:pPr indent="0" lvl="0" marL="0" rtl="0" algn="l">
              <a:spcBef>
                <a:spcPts val="1200"/>
              </a:spcBef>
              <a:spcAft>
                <a:spcPts val="1200"/>
              </a:spcAft>
              <a:buNone/>
            </a:pPr>
            <a:r>
              <a:t/>
            </a:r>
            <a:endParaRPr/>
          </a:p>
        </p:txBody>
      </p:sp>
      <p:pic>
        <p:nvPicPr>
          <p:cNvPr id="434" name="Google Shape;434;p63">
            <a:hlinkClick r:id="rId4"/>
          </p:cNvPr>
          <p:cNvPicPr preferRelativeResize="0"/>
          <p:nvPr/>
        </p:nvPicPr>
        <p:blipFill>
          <a:blip r:embed="rId5">
            <a:alphaModFix/>
          </a:blip>
          <a:stretch>
            <a:fillRect/>
          </a:stretch>
        </p:blipFill>
        <p:spPr>
          <a:xfrm>
            <a:off x="447489" y="2640200"/>
            <a:ext cx="2410096" cy="1711250"/>
          </a:xfrm>
          <a:prstGeom prst="rect">
            <a:avLst/>
          </a:prstGeom>
          <a:noFill/>
          <a:ln>
            <a:noFill/>
          </a:ln>
        </p:spPr>
      </p:pic>
      <p:pic>
        <p:nvPicPr>
          <p:cNvPr id="435" name="Google Shape;435;p63">
            <a:hlinkClick r:id="rId6"/>
          </p:cNvPr>
          <p:cNvPicPr preferRelativeResize="0"/>
          <p:nvPr/>
        </p:nvPicPr>
        <p:blipFill>
          <a:blip r:embed="rId7">
            <a:alphaModFix/>
          </a:blip>
          <a:stretch>
            <a:fillRect/>
          </a:stretch>
        </p:blipFill>
        <p:spPr>
          <a:xfrm>
            <a:off x="3102750" y="2640200"/>
            <a:ext cx="2399449" cy="1711250"/>
          </a:xfrm>
          <a:prstGeom prst="rect">
            <a:avLst/>
          </a:prstGeom>
          <a:noFill/>
          <a:ln>
            <a:noFill/>
          </a:ln>
        </p:spPr>
      </p:pic>
      <p:pic>
        <p:nvPicPr>
          <p:cNvPr id="436" name="Google Shape;436;p63">
            <a:hlinkClick r:id="rId8"/>
          </p:cNvPr>
          <p:cNvPicPr preferRelativeResize="0"/>
          <p:nvPr/>
        </p:nvPicPr>
        <p:blipFill>
          <a:blip r:embed="rId9">
            <a:alphaModFix/>
          </a:blip>
          <a:stretch>
            <a:fillRect/>
          </a:stretch>
        </p:blipFill>
        <p:spPr>
          <a:xfrm>
            <a:off x="5812236" y="2640200"/>
            <a:ext cx="2406427" cy="1711250"/>
          </a:xfrm>
          <a:prstGeom prst="rect">
            <a:avLst/>
          </a:prstGeom>
          <a:noFill/>
          <a:ln>
            <a:noFill/>
          </a:ln>
        </p:spPr>
      </p:pic>
      <p:sp>
        <p:nvSpPr>
          <p:cNvPr id="437" name="Google Shape;437;p63"/>
          <p:cNvSpPr txBox="1"/>
          <p:nvPr/>
        </p:nvSpPr>
        <p:spPr>
          <a:xfrm>
            <a:off x="552525" y="2310550"/>
            <a:ext cx="57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38" name="Google Shape;438;p63"/>
          <p:cNvSpPr txBox="1"/>
          <p:nvPr/>
        </p:nvSpPr>
        <p:spPr>
          <a:xfrm>
            <a:off x="1099938" y="2119700"/>
            <a:ext cx="11052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Étape 1:</a:t>
            </a:r>
            <a:endParaRPr/>
          </a:p>
        </p:txBody>
      </p:sp>
      <p:sp>
        <p:nvSpPr>
          <p:cNvPr id="439" name="Google Shape;439;p63"/>
          <p:cNvSpPr txBox="1"/>
          <p:nvPr/>
        </p:nvSpPr>
        <p:spPr>
          <a:xfrm>
            <a:off x="3749875" y="2119700"/>
            <a:ext cx="11052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Étape 2:</a:t>
            </a:r>
            <a:endParaRPr/>
          </a:p>
        </p:txBody>
      </p:sp>
      <p:sp>
        <p:nvSpPr>
          <p:cNvPr id="440" name="Google Shape;440;p63"/>
          <p:cNvSpPr txBox="1"/>
          <p:nvPr/>
        </p:nvSpPr>
        <p:spPr>
          <a:xfrm>
            <a:off x="6462850" y="2119700"/>
            <a:ext cx="11052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Étape 3:</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Limites</a:t>
            </a:r>
            <a:endParaRPr sz="2520"/>
          </a:p>
        </p:txBody>
      </p:sp>
      <p:sp>
        <p:nvSpPr>
          <p:cNvPr id="446" name="Google Shape;446;p64"/>
          <p:cNvSpPr txBox="1"/>
          <p:nvPr>
            <p:ph idx="1" type="body"/>
          </p:nvPr>
        </p:nvSpPr>
        <p:spPr>
          <a:xfrm>
            <a:off x="311700" y="1017725"/>
            <a:ext cx="8520600" cy="355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K-means ne fait souvent pas un bon travail de clustering lorsqu'il y a :</a:t>
            </a:r>
            <a:endParaRPr/>
          </a:p>
          <a:p>
            <a:pPr indent="-342900" lvl="0" marL="457200" rtl="0" algn="l">
              <a:spcBef>
                <a:spcPts val="1200"/>
              </a:spcBef>
              <a:spcAft>
                <a:spcPts val="0"/>
              </a:spcAft>
              <a:buSzPts val="1800"/>
              <a:buChar char="-"/>
            </a:pPr>
            <a:r>
              <a:rPr lang="en"/>
              <a:t>variations de densité (amas de tailles différentes)</a:t>
            </a:r>
            <a:endParaRPr/>
          </a:p>
          <a:p>
            <a:pPr indent="-342900" lvl="0" marL="457200" rtl="0" algn="l">
              <a:spcBef>
                <a:spcPts val="0"/>
              </a:spcBef>
              <a:spcAft>
                <a:spcPts val="0"/>
              </a:spcAft>
              <a:buSzPts val="1800"/>
              <a:buChar char="-"/>
            </a:pPr>
            <a:r>
              <a:rPr b="1" lang="en"/>
              <a:t>formes non sphériques des clusters (en raison de la distance utilisée)</a:t>
            </a:r>
            <a:endParaRPr b="1"/>
          </a:p>
          <a:p>
            <a:pPr indent="-342900" lvl="0" marL="457200" rtl="0" algn="l">
              <a:spcBef>
                <a:spcPts val="0"/>
              </a:spcBef>
              <a:spcAft>
                <a:spcPts val="0"/>
              </a:spcAft>
              <a:buSzPts val="1800"/>
              <a:buChar char="-"/>
            </a:pPr>
            <a:r>
              <a:rPr lang="en"/>
              <a:t>valeurs aberrantes.</a:t>
            </a:r>
            <a:endParaRPr/>
          </a:p>
        </p:txBody>
      </p:sp>
      <p:pic>
        <p:nvPicPr>
          <p:cNvPr id="447" name="Google Shape;447;p64"/>
          <p:cNvPicPr preferRelativeResize="0"/>
          <p:nvPr/>
        </p:nvPicPr>
        <p:blipFill>
          <a:blip r:embed="rId3">
            <a:alphaModFix/>
          </a:blip>
          <a:stretch>
            <a:fillRect/>
          </a:stretch>
        </p:blipFill>
        <p:spPr>
          <a:xfrm>
            <a:off x="1276775" y="2632050"/>
            <a:ext cx="2290800" cy="2511451"/>
          </a:xfrm>
          <a:prstGeom prst="rect">
            <a:avLst/>
          </a:prstGeom>
          <a:noFill/>
          <a:ln>
            <a:noFill/>
          </a:ln>
        </p:spPr>
      </p:pic>
      <p:pic>
        <p:nvPicPr>
          <p:cNvPr id="448" name="Google Shape;448;p64"/>
          <p:cNvPicPr preferRelativeResize="0"/>
          <p:nvPr/>
        </p:nvPicPr>
        <p:blipFill>
          <a:blip r:embed="rId4">
            <a:alphaModFix/>
          </a:blip>
          <a:stretch>
            <a:fillRect/>
          </a:stretch>
        </p:blipFill>
        <p:spPr>
          <a:xfrm>
            <a:off x="4624725" y="2632050"/>
            <a:ext cx="2200666" cy="25114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Comment aborder (certaines des) limitations</a:t>
            </a:r>
            <a:endParaRPr sz="2520"/>
          </a:p>
        </p:txBody>
      </p:sp>
      <p:sp>
        <p:nvSpPr>
          <p:cNvPr id="454" name="Google Shape;454;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Essayez différentes notions de distances (voir ci-dessous)</a:t>
            </a:r>
            <a:endParaRPr sz="1700"/>
          </a:p>
          <a:p>
            <a:pPr indent="-336550" lvl="0" marL="457200" rtl="0" algn="l">
              <a:spcBef>
                <a:spcPts val="0"/>
              </a:spcBef>
              <a:spcAft>
                <a:spcPts val="0"/>
              </a:spcAft>
              <a:buSzPts val="1700"/>
              <a:buChar char="-"/>
            </a:pPr>
            <a:r>
              <a:rPr lang="en" sz="1700"/>
              <a:t>Extrayez de meilleures caractéristiques pour effectuer le clustering. (par exemple, composantes principal de la matrice laplacienne) </a:t>
            </a:r>
            <a:r>
              <a:rPr lang="en" u="sng">
                <a:solidFill>
                  <a:schemeClr val="accent5"/>
                </a:solidFill>
                <a:hlinkClick r:id="rId3">
                  <a:extLst>
                    <a:ext uri="{A12FA001-AC4F-418D-AE19-62706E023703}">
                      <ahyp:hlinkClr val="tx"/>
                    </a:ext>
                  </a:extLst>
                </a:hlinkClick>
              </a:rPr>
              <a:t>[details ici]</a:t>
            </a:r>
            <a:endParaRPr sz="1700"/>
          </a:p>
        </p:txBody>
      </p:sp>
      <p:pic>
        <p:nvPicPr>
          <p:cNvPr id="455" name="Google Shape;455;p65"/>
          <p:cNvPicPr preferRelativeResize="0"/>
          <p:nvPr/>
        </p:nvPicPr>
        <p:blipFill>
          <a:blip r:embed="rId4">
            <a:alphaModFix/>
          </a:blip>
          <a:stretch>
            <a:fillRect/>
          </a:stretch>
        </p:blipFill>
        <p:spPr>
          <a:xfrm>
            <a:off x="4906024" y="2180563"/>
            <a:ext cx="3926276" cy="2616024"/>
          </a:xfrm>
          <a:prstGeom prst="rect">
            <a:avLst/>
          </a:prstGeom>
          <a:noFill/>
          <a:ln>
            <a:noFill/>
          </a:ln>
        </p:spPr>
      </p:pic>
      <p:pic>
        <p:nvPicPr>
          <p:cNvPr id="456" name="Google Shape;456;p65"/>
          <p:cNvPicPr preferRelativeResize="0"/>
          <p:nvPr/>
        </p:nvPicPr>
        <p:blipFill>
          <a:blip r:embed="rId5">
            <a:alphaModFix/>
          </a:blip>
          <a:stretch>
            <a:fillRect/>
          </a:stretch>
        </p:blipFill>
        <p:spPr>
          <a:xfrm>
            <a:off x="733353" y="2241925"/>
            <a:ext cx="3742099" cy="24933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Évaluation supervisée de K-means</a:t>
            </a:r>
            <a:endParaRPr sz="2520"/>
          </a:p>
        </p:txBody>
      </p:sp>
      <p:sp>
        <p:nvSpPr>
          <p:cNvPr id="462" name="Google Shape;462;p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u="sng"/>
              <a:t>Évaluation supervisée </a:t>
            </a:r>
            <a:r>
              <a:rPr lang="en" sz="1500"/>
              <a:t>: utilisez un ensemble de données pré-classifié comme référence.</a:t>
            </a:r>
            <a:endParaRPr sz="1500"/>
          </a:p>
          <a:p>
            <a:pPr indent="-323850" lvl="0" marL="457200" rtl="0" algn="l">
              <a:spcBef>
                <a:spcPts val="0"/>
              </a:spcBef>
              <a:spcAft>
                <a:spcPts val="0"/>
              </a:spcAft>
              <a:buSzPts val="1500"/>
              <a:buChar char="-"/>
            </a:pPr>
            <a:r>
              <a:rPr lang="en" sz="1500"/>
              <a:t>Pas complètement anecdotique : </a:t>
            </a:r>
            <a:endParaRPr sz="1500"/>
          </a:p>
          <a:p>
            <a:pPr indent="-298450" lvl="1" marL="914400" rtl="0" algn="l">
              <a:spcBef>
                <a:spcPts val="0"/>
              </a:spcBef>
              <a:spcAft>
                <a:spcPts val="0"/>
              </a:spcAft>
              <a:buSzPts val="1100"/>
              <a:buChar char="-"/>
            </a:pPr>
            <a:r>
              <a:rPr lang="en" sz="1100"/>
              <a:t>La valeur des étiquettes </a:t>
            </a:r>
            <a:r>
              <a:rPr b="1" lang="en" sz="1100"/>
              <a:t>est arbitraire</a:t>
            </a:r>
            <a:r>
              <a:rPr lang="en" sz="1100"/>
              <a:t>. </a:t>
            </a:r>
            <a:endParaRPr sz="1100"/>
          </a:p>
          <a:p>
            <a:pPr indent="-298450" lvl="1" marL="914400" rtl="0" algn="l">
              <a:spcBef>
                <a:spcPts val="0"/>
              </a:spcBef>
              <a:spcAft>
                <a:spcPts val="0"/>
              </a:spcAft>
              <a:buSzPts val="1100"/>
              <a:buChar char="-"/>
            </a:pPr>
            <a:r>
              <a:rPr lang="en" sz="1100"/>
              <a:t>Peut-être pas le bon nombre de clusters. </a:t>
            </a:r>
            <a:endParaRPr sz="1100"/>
          </a:p>
          <a:p>
            <a:pPr indent="-298450" lvl="1" marL="914400" rtl="0" algn="l">
              <a:spcBef>
                <a:spcPts val="0"/>
              </a:spcBef>
              <a:spcAft>
                <a:spcPts val="0"/>
              </a:spcAft>
              <a:buSzPts val="1100"/>
              <a:buChar char="-"/>
            </a:pPr>
            <a:r>
              <a:rPr lang="en" sz="1100"/>
              <a:t>On </a:t>
            </a:r>
            <a:r>
              <a:rPr b="1" lang="en" sz="1100"/>
              <a:t>ne peut pas</a:t>
            </a:r>
            <a:r>
              <a:rPr lang="en" sz="1100"/>
              <a:t> faire de défaite 0-1 sur les classes.</a:t>
            </a:r>
            <a:endParaRPr sz="1100"/>
          </a:p>
        </p:txBody>
      </p:sp>
      <p:pic>
        <p:nvPicPr>
          <p:cNvPr id="463" name="Google Shape;463;p66"/>
          <p:cNvPicPr preferRelativeResize="0"/>
          <p:nvPr/>
        </p:nvPicPr>
        <p:blipFill rotWithShape="1">
          <a:blip r:embed="rId3">
            <a:alphaModFix/>
          </a:blip>
          <a:srcRect b="11002" l="11164" r="8861" t="10349"/>
          <a:stretch/>
        </p:blipFill>
        <p:spPr>
          <a:xfrm>
            <a:off x="5557100" y="2875150"/>
            <a:ext cx="3139900" cy="2057400"/>
          </a:xfrm>
          <a:prstGeom prst="rect">
            <a:avLst/>
          </a:prstGeom>
          <a:noFill/>
          <a:ln>
            <a:noFill/>
          </a:ln>
        </p:spPr>
      </p:pic>
      <p:sp>
        <p:nvSpPr>
          <p:cNvPr id="464" name="Google Shape;464;p66"/>
          <p:cNvSpPr txBox="1"/>
          <p:nvPr/>
        </p:nvSpPr>
        <p:spPr>
          <a:xfrm>
            <a:off x="6752550" y="2259550"/>
            <a:ext cx="1066200" cy="6156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Rouge = 1</a:t>
            </a:r>
            <a:endParaRPr/>
          </a:p>
          <a:p>
            <a:pPr indent="0" lvl="0" marL="0" rtl="0" algn="l">
              <a:spcBef>
                <a:spcPts val="0"/>
              </a:spcBef>
              <a:spcAft>
                <a:spcPts val="0"/>
              </a:spcAft>
              <a:buNone/>
            </a:pPr>
            <a:r>
              <a:rPr lang="en"/>
              <a:t>Bleu = 0</a:t>
            </a:r>
            <a:endParaRPr/>
          </a:p>
        </p:txBody>
      </p:sp>
      <p:pic>
        <p:nvPicPr>
          <p:cNvPr id="465" name="Google Shape;465;p66">
            <a:hlinkClick r:id="rId4"/>
          </p:cNvPr>
          <p:cNvPicPr preferRelativeResize="0"/>
          <p:nvPr/>
        </p:nvPicPr>
        <p:blipFill>
          <a:blip r:embed="rId5">
            <a:alphaModFix/>
          </a:blip>
          <a:stretch>
            <a:fillRect/>
          </a:stretch>
        </p:blipFill>
        <p:spPr>
          <a:xfrm>
            <a:off x="1637171" y="2968671"/>
            <a:ext cx="2009150" cy="21045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Évaluation supervisée de K-means</a:t>
            </a:r>
            <a:endParaRPr sz="2520"/>
          </a:p>
        </p:txBody>
      </p:sp>
      <p:sp>
        <p:nvSpPr>
          <p:cNvPr id="471" name="Google Shape;471;p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u="sng"/>
              <a:t>Évaluation supervisée :</a:t>
            </a:r>
            <a:r>
              <a:rPr lang="en" sz="1500"/>
              <a:t> utilisez un ensemble de données pré-classifié comme référence.</a:t>
            </a:r>
            <a:endParaRPr sz="1500"/>
          </a:p>
          <a:p>
            <a:pPr indent="0" lvl="0" marL="0" rtl="0" algn="l">
              <a:spcBef>
                <a:spcPts val="1200"/>
              </a:spcBef>
              <a:spcAft>
                <a:spcPts val="0"/>
              </a:spcAft>
              <a:buNone/>
            </a:pPr>
            <a:r>
              <a:rPr lang="en" sz="1500" u="sng"/>
              <a:t>Non totalement trivial :</a:t>
            </a:r>
            <a:r>
              <a:rPr lang="en" sz="1500"/>
              <a:t> </a:t>
            </a:r>
            <a:endParaRPr sz="1500"/>
          </a:p>
          <a:p>
            <a:pPr indent="-323850" lvl="0" marL="457200" rtl="0" algn="l">
              <a:spcBef>
                <a:spcPts val="1200"/>
              </a:spcBef>
              <a:spcAft>
                <a:spcPts val="0"/>
              </a:spcAft>
              <a:buSzPts val="1500"/>
              <a:buChar char="●"/>
            </a:pPr>
            <a:r>
              <a:rPr lang="en" sz="1500"/>
              <a:t>La valeur des </a:t>
            </a:r>
            <a:r>
              <a:rPr b="1" lang="en" sz="1500"/>
              <a:t>labels est arbitraire</a:t>
            </a:r>
            <a:r>
              <a:rPr lang="en" sz="1500"/>
              <a:t> + Peut-être pas le bon nombre de clusters. </a:t>
            </a:r>
            <a:endParaRPr sz="1500"/>
          </a:p>
          <a:p>
            <a:pPr indent="-323850" lvl="0" marL="457200" rtl="0" algn="l">
              <a:spcBef>
                <a:spcPts val="0"/>
              </a:spcBef>
              <a:spcAft>
                <a:spcPts val="0"/>
              </a:spcAft>
              <a:buSzPts val="1500"/>
              <a:buChar char="●"/>
            </a:pPr>
            <a:r>
              <a:rPr lang="en" sz="1500"/>
              <a:t>On ne </a:t>
            </a:r>
            <a:r>
              <a:rPr b="1" lang="en" sz="1500"/>
              <a:t>peut pas</a:t>
            </a:r>
            <a:r>
              <a:rPr lang="en" sz="1500"/>
              <a:t> faire de perte 0-1 sur les classes.</a:t>
            </a:r>
            <a:endParaRPr sz="1500"/>
          </a:p>
          <a:p>
            <a:pPr indent="0" lvl="0" marL="0" rtl="0" algn="l">
              <a:spcBef>
                <a:spcPts val="1200"/>
              </a:spcBef>
              <a:spcAft>
                <a:spcPts val="0"/>
              </a:spcAft>
              <a:buNone/>
            </a:pPr>
            <a:r>
              <a:rPr lang="en" sz="1500" u="sng"/>
              <a:t>homogénéité :</a:t>
            </a:r>
            <a:r>
              <a:rPr lang="en" sz="1500"/>
              <a:t> chaque cluster ne contient que des membres d'une seule classe.</a:t>
            </a:r>
            <a:endParaRPr sz="1500"/>
          </a:p>
          <a:p>
            <a:pPr indent="0" lvl="0" marL="0" rtl="0" algn="l">
              <a:spcBef>
                <a:spcPts val="1200"/>
              </a:spcBef>
              <a:spcAft>
                <a:spcPts val="0"/>
              </a:spcAft>
              <a:buNone/>
            </a:pPr>
            <a:r>
              <a:rPr lang="en" sz="1500" u="sng"/>
              <a:t>exhaustivité :</a:t>
            </a:r>
            <a:r>
              <a:rPr lang="en" sz="1500"/>
              <a:t> tous les membres d'une classe donnée sont affectés au même cluster</a:t>
            </a:r>
            <a:endParaRPr sz="1500"/>
          </a:p>
          <a:p>
            <a:pPr indent="0" lvl="0" marL="0" rtl="0" algn="l">
              <a:spcBef>
                <a:spcPts val="1200"/>
              </a:spcBef>
              <a:spcAft>
                <a:spcPts val="0"/>
              </a:spcAft>
              <a:buNone/>
            </a:pPr>
            <a:r>
              <a:rPr lang="en" sz="1500"/>
              <a:t>De nombreuses mesures disponibles sur sklearn (avec leurs avantages et leurs inconvénients)</a:t>
            </a:r>
            <a:endParaRPr sz="1500"/>
          </a:p>
          <a:p>
            <a:pPr indent="0" lvl="0" marL="0" rtl="0" algn="l">
              <a:spcBef>
                <a:spcPts val="1200"/>
              </a:spcBef>
              <a:spcAft>
                <a:spcPts val="1200"/>
              </a:spcAft>
              <a:buNone/>
            </a:pPr>
            <a:r>
              <a:t/>
            </a:r>
            <a:endParaRPr sz="1500" u="sng"/>
          </a:p>
        </p:txBody>
      </p:sp>
      <p:pic>
        <p:nvPicPr>
          <p:cNvPr id="472" name="Google Shape;472;p67"/>
          <p:cNvPicPr preferRelativeResize="0"/>
          <p:nvPr/>
        </p:nvPicPr>
        <p:blipFill>
          <a:blip r:embed="rId3">
            <a:alphaModFix/>
          </a:blip>
          <a:stretch>
            <a:fillRect/>
          </a:stretch>
        </p:blipFill>
        <p:spPr>
          <a:xfrm>
            <a:off x="954550" y="3943347"/>
            <a:ext cx="3676126" cy="999264"/>
          </a:xfrm>
          <a:prstGeom prst="rect">
            <a:avLst/>
          </a:prstGeom>
          <a:noFill/>
          <a:ln>
            <a:noFill/>
          </a:ln>
        </p:spPr>
      </p:pic>
      <p:pic>
        <p:nvPicPr>
          <p:cNvPr id="473" name="Google Shape;473;p67"/>
          <p:cNvPicPr preferRelativeResize="0"/>
          <p:nvPr/>
        </p:nvPicPr>
        <p:blipFill rotWithShape="1">
          <a:blip r:embed="rId4">
            <a:alphaModFix/>
          </a:blip>
          <a:srcRect b="0" l="1719" r="0" t="0"/>
          <a:stretch/>
        </p:blipFill>
        <p:spPr>
          <a:xfrm>
            <a:off x="4832213" y="4244550"/>
            <a:ext cx="3612900" cy="5977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Évaluation non supervisée</a:t>
            </a:r>
            <a:endParaRPr sz="2520"/>
          </a:p>
        </p:txBody>
      </p:sp>
      <p:sp>
        <p:nvSpPr>
          <p:cNvPr id="479" name="Google Shape;479;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Idée similaire mais avec distance au lieu d'étiquettes</a:t>
            </a:r>
            <a:endParaRPr/>
          </a:p>
          <a:p>
            <a:pPr indent="-342900" lvl="0" marL="457200" rtl="0" algn="l">
              <a:spcBef>
                <a:spcPts val="1200"/>
              </a:spcBef>
              <a:spcAft>
                <a:spcPts val="0"/>
              </a:spcAft>
              <a:buSzPts val="1800"/>
              <a:buChar char="-"/>
            </a:pPr>
            <a:r>
              <a:rPr lang="en"/>
              <a:t>minimiser la distance intra-cluster (maximiser la cohésion intra-cluster)</a:t>
            </a:r>
            <a:endParaRPr/>
          </a:p>
          <a:p>
            <a:pPr indent="-342900" lvl="0" marL="457200" rtl="0" algn="l">
              <a:spcBef>
                <a:spcPts val="0"/>
              </a:spcBef>
              <a:spcAft>
                <a:spcPts val="0"/>
              </a:spcAft>
              <a:buSzPts val="1800"/>
              <a:buChar char="-"/>
            </a:pPr>
            <a:r>
              <a:rPr lang="en"/>
              <a:t>maximiser la distance inter-cluster (maximiser la séparation inter-cluster)</a:t>
            </a:r>
            <a:endParaRPr/>
          </a:p>
        </p:txBody>
      </p:sp>
      <p:pic>
        <p:nvPicPr>
          <p:cNvPr id="480" name="Google Shape;480;p68"/>
          <p:cNvPicPr preferRelativeResize="0"/>
          <p:nvPr/>
        </p:nvPicPr>
        <p:blipFill>
          <a:blip r:embed="rId3">
            <a:alphaModFix/>
          </a:blip>
          <a:stretch>
            <a:fillRect/>
          </a:stretch>
        </p:blipFill>
        <p:spPr>
          <a:xfrm>
            <a:off x="1858475" y="2782225"/>
            <a:ext cx="5346650" cy="18896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latin typeface="Montserrat"/>
                <a:ea typeface="Montserrat"/>
                <a:cs typeface="Montserrat"/>
                <a:sym typeface="Montserrat"/>
              </a:rPr>
              <a:t>Distance euclidienne</a:t>
            </a:r>
            <a:endParaRPr sz="2520">
              <a:latin typeface="Montserrat"/>
              <a:ea typeface="Montserrat"/>
              <a:cs typeface="Montserrat"/>
              <a:sym typeface="Montserrat"/>
            </a:endParaRPr>
          </a:p>
        </p:txBody>
      </p:sp>
      <p:sp>
        <p:nvSpPr>
          <p:cNvPr id="486" name="Google Shape;486;p69"/>
          <p:cNvSpPr txBox="1"/>
          <p:nvPr>
            <p:ph idx="1" type="body"/>
          </p:nvPr>
        </p:nvSpPr>
        <p:spPr>
          <a:xfrm>
            <a:off x="311700" y="1017725"/>
            <a:ext cx="3546000" cy="608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Montserrat"/>
                <a:ea typeface="Montserrat"/>
                <a:cs typeface="Montserrat"/>
                <a:sym typeface="Montserrat"/>
              </a:rPr>
              <a:t>En général dans ℝ</a:t>
            </a:r>
            <a:r>
              <a:rPr baseline="30000" lang="en">
                <a:latin typeface="Montserrat"/>
                <a:ea typeface="Montserrat"/>
                <a:cs typeface="Montserrat"/>
                <a:sym typeface="Montserrat"/>
              </a:rPr>
              <a:t>d</a:t>
            </a:r>
            <a:r>
              <a:rPr lang="en">
                <a:latin typeface="Montserrat"/>
                <a:ea typeface="Montserrat"/>
                <a:cs typeface="Montserrat"/>
                <a:sym typeface="Montserrat"/>
              </a:rPr>
              <a:t>, on a :</a:t>
            </a:r>
            <a:endParaRPr>
              <a:latin typeface="Montserrat"/>
              <a:ea typeface="Montserrat"/>
              <a:cs typeface="Montserrat"/>
              <a:sym typeface="Montserrat"/>
            </a:endParaRPr>
          </a:p>
        </p:txBody>
      </p:sp>
      <p:pic>
        <p:nvPicPr>
          <p:cNvPr descr="D(A,B) = \sqrt{\sum\limits_{i=1}^d (a_i - b_i)^2}" id="487" name="Google Shape;487;p69" title="MathEquation,#4d4d4d"/>
          <p:cNvPicPr preferRelativeResize="0"/>
          <p:nvPr/>
        </p:nvPicPr>
        <p:blipFill>
          <a:blip r:embed="rId3">
            <a:alphaModFix/>
          </a:blip>
          <a:stretch>
            <a:fillRect/>
          </a:stretch>
        </p:blipFill>
        <p:spPr>
          <a:xfrm>
            <a:off x="699050" y="1700100"/>
            <a:ext cx="2880758" cy="831825"/>
          </a:xfrm>
          <a:prstGeom prst="rect">
            <a:avLst/>
          </a:prstGeom>
          <a:noFill/>
          <a:ln>
            <a:noFill/>
          </a:ln>
        </p:spPr>
      </p:pic>
      <p:sp>
        <p:nvSpPr>
          <p:cNvPr id="488" name="Google Shape;488;p69"/>
          <p:cNvSpPr txBox="1"/>
          <p:nvPr>
            <p:ph idx="1" type="body"/>
          </p:nvPr>
        </p:nvSpPr>
        <p:spPr>
          <a:xfrm>
            <a:off x="311700" y="3100125"/>
            <a:ext cx="2662200" cy="608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Montserrat"/>
                <a:ea typeface="Montserrat"/>
                <a:cs typeface="Montserrat"/>
                <a:sym typeface="Montserrat"/>
              </a:rPr>
              <a:t>Notation habituelle :</a:t>
            </a:r>
            <a:endParaRPr>
              <a:latin typeface="Montserrat"/>
              <a:ea typeface="Montserrat"/>
              <a:cs typeface="Montserrat"/>
              <a:sym typeface="Montserrat"/>
            </a:endParaRPr>
          </a:p>
        </p:txBody>
      </p:sp>
      <p:pic>
        <p:nvPicPr>
          <p:cNvPr descr="D(A,B) =  || a - b ||_2" id="489" name="Google Shape;489;p69" title="MathEquation,#4d4d4d"/>
          <p:cNvPicPr preferRelativeResize="0"/>
          <p:nvPr/>
        </p:nvPicPr>
        <p:blipFill>
          <a:blip r:embed="rId4">
            <a:alphaModFix/>
          </a:blip>
          <a:stretch>
            <a:fillRect/>
          </a:stretch>
        </p:blipFill>
        <p:spPr>
          <a:xfrm>
            <a:off x="699050" y="3842975"/>
            <a:ext cx="2528576" cy="344525"/>
          </a:xfrm>
          <a:prstGeom prst="rect">
            <a:avLst/>
          </a:prstGeom>
          <a:noFill/>
          <a:ln>
            <a:noFill/>
          </a:ln>
        </p:spPr>
      </p:pic>
      <p:cxnSp>
        <p:nvCxnSpPr>
          <p:cNvPr id="490" name="Google Shape;490;p69"/>
          <p:cNvCxnSpPr/>
          <p:nvPr/>
        </p:nvCxnSpPr>
        <p:spPr>
          <a:xfrm rot="10800000">
            <a:off x="6069419" y="1293599"/>
            <a:ext cx="0" cy="1640700"/>
          </a:xfrm>
          <a:prstGeom prst="straightConnector1">
            <a:avLst/>
          </a:prstGeom>
          <a:noFill/>
          <a:ln cap="flat" cmpd="sng" w="38100">
            <a:solidFill>
              <a:srgbClr val="4472C4"/>
            </a:solidFill>
            <a:prstDash val="solid"/>
            <a:miter lim="800000"/>
            <a:headEnd len="sm" w="sm" type="none"/>
            <a:tailEnd len="med" w="med" type="triangle"/>
          </a:ln>
        </p:spPr>
      </p:cxnSp>
      <p:cxnSp>
        <p:nvCxnSpPr>
          <p:cNvPr id="491" name="Google Shape;491;p69"/>
          <p:cNvCxnSpPr/>
          <p:nvPr/>
        </p:nvCxnSpPr>
        <p:spPr>
          <a:xfrm>
            <a:off x="6069418" y="2934299"/>
            <a:ext cx="1912200" cy="0"/>
          </a:xfrm>
          <a:prstGeom prst="straightConnector1">
            <a:avLst/>
          </a:prstGeom>
          <a:noFill/>
          <a:ln cap="flat" cmpd="sng" w="38100">
            <a:solidFill>
              <a:srgbClr val="4472C4"/>
            </a:solidFill>
            <a:prstDash val="solid"/>
            <a:miter lim="800000"/>
            <a:headEnd len="sm" w="sm" type="none"/>
            <a:tailEnd len="med" w="med" type="triangle"/>
          </a:ln>
        </p:spPr>
      </p:cxnSp>
      <p:cxnSp>
        <p:nvCxnSpPr>
          <p:cNvPr id="492" name="Google Shape;492;p69"/>
          <p:cNvCxnSpPr/>
          <p:nvPr/>
        </p:nvCxnSpPr>
        <p:spPr>
          <a:xfrm>
            <a:off x="6588243" y="1849471"/>
            <a:ext cx="874500" cy="631500"/>
          </a:xfrm>
          <a:prstGeom prst="straightConnector1">
            <a:avLst/>
          </a:prstGeom>
          <a:noFill/>
          <a:ln cap="flat" cmpd="sng" w="38100">
            <a:solidFill>
              <a:srgbClr val="4472C4"/>
            </a:solidFill>
            <a:prstDash val="solid"/>
            <a:miter lim="800000"/>
            <a:headEnd len="med" w="med" type="oval"/>
            <a:tailEnd len="med" w="med" type="oval"/>
          </a:ln>
        </p:spPr>
      </p:cxnSp>
      <p:cxnSp>
        <p:nvCxnSpPr>
          <p:cNvPr id="493" name="Google Shape;493;p69"/>
          <p:cNvCxnSpPr/>
          <p:nvPr/>
        </p:nvCxnSpPr>
        <p:spPr>
          <a:xfrm rot="10800000">
            <a:off x="6588243" y="1849197"/>
            <a:ext cx="0" cy="1085100"/>
          </a:xfrm>
          <a:prstGeom prst="straightConnector1">
            <a:avLst/>
          </a:prstGeom>
          <a:noFill/>
          <a:ln cap="flat" cmpd="sng" w="9525">
            <a:solidFill>
              <a:srgbClr val="4472C4"/>
            </a:solidFill>
            <a:prstDash val="solid"/>
            <a:miter lim="800000"/>
            <a:headEnd len="sm" w="sm" type="none"/>
            <a:tailEnd len="sm" w="sm" type="none"/>
          </a:ln>
        </p:spPr>
      </p:cxnSp>
      <p:cxnSp>
        <p:nvCxnSpPr>
          <p:cNvPr id="494" name="Google Shape;494;p69"/>
          <p:cNvCxnSpPr/>
          <p:nvPr/>
        </p:nvCxnSpPr>
        <p:spPr>
          <a:xfrm rot="10800000">
            <a:off x="7462734" y="2480997"/>
            <a:ext cx="0" cy="453300"/>
          </a:xfrm>
          <a:prstGeom prst="straightConnector1">
            <a:avLst/>
          </a:prstGeom>
          <a:noFill/>
          <a:ln cap="flat" cmpd="sng" w="9525">
            <a:solidFill>
              <a:srgbClr val="4472C4"/>
            </a:solidFill>
            <a:prstDash val="solid"/>
            <a:miter lim="800000"/>
            <a:headEnd len="sm" w="sm" type="none"/>
            <a:tailEnd len="sm" w="sm" type="none"/>
          </a:ln>
        </p:spPr>
      </p:cxnSp>
      <p:sp>
        <p:nvSpPr>
          <p:cNvPr id="495" name="Google Shape;495;p69"/>
          <p:cNvSpPr/>
          <p:nvPr/>
        </p:nvSpPr>
        <p:spPr>
          <a:xfrm>
            <a:off x="6094473" y="1914089"/>
            <a:ext cx="294900" cy="419400"/>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
        <p:nvSpPr>
          <p:cNvPr id="496" name="Google Shape;496;p69"/>
          <p:cNvSpPr/>
          <p:nvPr/>
        </p:nvSpPr>
        <p:spPr>
          <a:xfrm>
            <a:off x="6800181" y="3107823"/>
            <a:ext cx="303900" cy="419400"/>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cxnSp>
        <p:nvCxnSpPr>
          <p:cNvPr id="497" name="Google Shape;497;p69"/>
          <p:cNvCxnSpPr/>
          <p:nvPr/>
        </p:nvCxnSpPr>
        <p:spPr>
          <a:xfrm flipH="1">
            <a:off x="5230020" y="2934298"/>
            <a:ext cx="839400" cy="1168500"/>
          </a:xfrm>
          <a:prstGeom prst="straightConnector1">
            <a:avLst/>
          </a:prstGeom>
          <a:noFill/>
          <a:ln cap="flat" cmpd="sng" w="38100">
            <a:solidFill>
              <a:srgbClr val="4472C4"/>
            </a:solidFill>
            <a:prstDash val="solid"/>
            <a:miter lim="800000"/>
            <a:headEnd len="sm" w="sm" type="none"/>
            <a:tailEnd len="med" w="med" type="triangle"/>
          </a:ln>
        </p:spPr>
      </p:cxnSp>
      <p:cxnSp>
        <p:nvCxnSpPr>
          <p:cNvPr id="498" name="Google Shape;498;p69"/>
          <p:cNvCxnSpPr/>
          <p:nvPr/>
        </p:nvCxnSpPr>
        <p:spPr>
          <a:xfrm rot="10800000">
            <a:off x="6381965" y="3294081"/>
            <a:ext cx="459600" cy="507600"/>
          </a:xfrm>
          <a:prstGeom prst="straightConnector1">
            <a:avLst/>
          </a:prstGeom>
          <a:noFill/>
          <a:ln cap="flat" cmpd="sng" w="38100">
            <a:solidFill>
              <a:srgbClr val="4472C4"/>
            </a:solidFill>
            <a:prstDash val="solid"/>
            <a:miter lim="800000"/>
            <a:headEnd len="med" w="med" type="oval"/>
            <a:tailEnd len="med" w="med" type="oval"/>
          </a:ln>
        </p:spPr>
      </p:cxnSp>
      <p:cxnSp>
        <p:nvCxnSpPr>
          <p:cNvPr id="499" name="Google Shape;499;p69"/>
          <p:cNvCxnSpPr/>
          <p:nvPr/>
        </p:nvCxnSpPr>
        <p:spPr>
          <a:xfrm flipH="1">
            <a:off x="5466595" y="2199076"/>
            <a:ext cx="340500" cy="1191600"/>
          </a:xfrm>
          <a:prstGeom prst="straightConnector1">
            <a:avLst/>
          </a:prstGeom>
          <a:noFill/>
          <a:ln cap="flat" cmpd="sng" w="38100">
            <a:solidFill>
              <a:srgbClr val="4472C4"/>
            </a:solidFill>
            <a:prstDash val="solid"/>
            <a:miter lim="800000"/>
            <a:headEnd len="med" w="med" type="oval"/>
            <a:tailEnd len="med" w="med" type="oval"/>
          </a:ln>
        </p:spPr>
      </p:cxnSp>
      <p:cxnSp>
        <p:nvCxnSpPr>
          <p:cNvPr id="500" name="Google Shape;500;p69"/>
          <p:cNvCxnSpPr/>
          <p:nvPr/>
        </p:nvCxnSpPr>
        <p:spPr>
          <a:xfrm>
            <a:off x="5807094" y="2189192"/>
            <a:ext cx="0" cy="1092300"/>
          </a:xfrm>
          <a:prstGeom prst="straightConnector1">
            <a:avLst/>
          </a:prstGeom>
          <a:noFill/>
          <a:ln cap="flat" cmpd="sng" w="9525">
            <a:solidFill>
              <a:srgbClr val="4472C4"/>
            </a:solidFill>
            <a:prstDash val="solid"/>
            <a:miter lim="800000"/>
            <a:headEnd len="sm" w="sm" type="none"/>
            <a:tailEnd len="sm" w="sm" type="none"/>
          </a:ln>
        </p:spPr>
      </p:cxnSp>
      <p:cxnSp>
        <p:nvCxnSpPr>
          <p:cNvPr id="501" name="Google Shape;501;p69"/>
          <p:cNvCxnSpPr/>
          <p:nvPr/>
        </p:nvCxnSpPr>
        <p:spPr>
          <a:xfrm>
            <a:off x="5456126" y="3367989"/>
            <a:ext cx="0" cy="433800"/>
          </a:xfrm>
          <a:prstGeom prst="straightConnector1">
            <a:avLst/>
          </a:prstGeom>
          <a:noFill/>
          <a:ln cap="flat" cmpd="sng" w="9525">
            <a:solidFill>
              <a:srgbClr val="4472C4"/>
            </a:solidFill>
            <a:prstDash val="solid"/>
            <a:miter lim="800000"/>
            <a:headEnd len="sm" w="sm" type="none"/>
            <a:tailEnd len="sm" w="sm" type="none"/>
          </a:ln>
        </p:spPr>
      </p:cxnSp>
      <p:cxnSp>
        <p:nvCxnSpPr>
          <p:cNvPr id="502" name="Google Shape;502;p69"/>
          <p:cNvCxnSpPr/>
          <p:nvPr/>
        </p:nvCxnSpPr>
        <p:spPr>
          <a:xfrm flipH="1">
            <a:off x="6824034" y="2934297"/>
            <a:ext cx="638700" cy="867000"/>
          </a:xfrm>
          <a:prstGeom prst="straightConnector1">
            <a:avLst/>
          </a:prstGeom>
          <a:noFill/>
          <a:ln cap="flat" cmpd="sng" w="9525">
            <a:solidFill>
              <a:srgbClr val="4472C4"/>
            </a:solidFill>
            <a:prstDash val="solid"/>
            <a:miter lim="800000"/>
            <a:headEnd len="sm" w="sm" type="none"/>
            <a:tailEnd len="sm" w="sm" type="none"/>
          </a:ln>
        </p:spPr>
      </p:cxnSp>
      <p:cxnSp>
        <p:nvCxnSpPr>
          <p:cNvPr id="503" name="Google Shape;503;p69"/>
          <p:cNvCxnSpPr/>
          <p:nvPr/>
        </p:nvCxnSpPr>
        <p:spPr>
          <a:xfrm flipH="1">
            <a:off x="6381843" y="2934300"/>
            <a:ext cx="206400" cy="359400"/>
          </a:xfrm>
          <a:prstGeom prst="straightConnector1">
            <a:avLst/>
          </a:prstGeom>
          <a:noFill/>
          <a:ln cap="flat" cmpd="sng" w="9525">
            <a:solidFill>
              <a:srgbClr val="4472C4"/>
            </a:solidFill>
            <a:prstDash val="solid"/>
            <a:miter lim="800000"/>
            <a:headEnd len="sm" w="sm" type="none"/>
            <a:tailEnd len="sm" w="sm" type="none"/>
          </a:ln>
        </p:spPr>
      </p:cxnSp>
      <p:cxnSp>
        <p:nvCxnSpPr>
          <p:cNvPr id="504" name="Google Shape;504;p69"/>
          <p:cNvCxnSpPr/>
          <p:nvPr/>
        </p:nvCxnSpPr>
        <p:spPr>
          <a:xfrm>
            <a:off x="6069420" y="2481011"/>
            <a:ext cx="1393200" cy="0"/>
          </a:xfrm>
          <a:prstGeom prst="straightConnector1">
            <a:avLst/>
          </a:prstGeom>
          <a:noFill/>
          <a:ln cap="flat" cmpd="sng" w="9525">
            <a:solidFill>
              <a:srgbClr val="4472C4"/>
            </a:solidFill>
            <a:prstDash val="solid"/>
            <a:miter lim="800000"/>
            <a:headEnd len="sm" w="sm" type="none"/>
            <a:tailEnd len="sm" w="sm" type="none"/>
          </a:ln>
        </p:spPr>
      </p:cxnSp>
      <p:cxnSp>
        <p:nvCxnSpPr>
          <p:cNvPr id="505" name="Google Shape;505;p69"/>
          <p:cNvCxnSpPr/>
          <p:nvPr/>
        </p:nvCxnSpPr>
        <p:spPr>
          <a:xfrm>
            <a:off x="6069419" y="1849470"/>
            <a:ext cx="518700" cy="0"/>
          </a:xfrm>
          <a:prstGeom prst="straightConnector1">
            <a:avLst/>
          </a:prstGeom>
          <a:noFill/>
          <a:ln cap="flat" cmpd="sng" w="9525">
            <a:solidFill>
              <a:srgbClr val="4472C4"/>
            </a:solidFill>
            <a:prstDash val="solid"/>
            <a:miter lim="800000"/>
            <a:headEnd len="sm" w="sm" type="none"/>
            <a:tailEnd len="sm" w="sm" type="none"/>
          </a:ln>
        </p:spPr>
      </p:cxnSp>
      <p:cxnSp>
        <p:nvCxnSpPr>
          <p:cNvPr id="506" name="Google Shape;506;p69"/>
          <p:cNvCxnSpPr/>
          <p:nvPr/>
        </p:nvCxnSpPr>
        <p:spPr>
          <a:xfrm>
            <a:off x="5807094" y="3293873"/>
            <a:ext cx="574800" cy="0"/>
          </a:xfrm>
          <a:prstGeom prst="straightConnector1">
            <a:avLst/>
          </a:prstGeom>
          <a:noFill/>
          <a:ln cap="flat" cmpd="sng" w="9525">
            <a:solidFill>
              <a:srgbClr val="4472C4"/>
            </a:solidFill>
            <a:prstDash val="solid"/>
            <a:miter lim="800000"/>
            <a:headEnd len="sm" w="sm" type="none"/>
            <a:tailEnd len="sm" w="sm" type="none"/>
          </a:ln>
        </p:spPr>
      </p:cxnSp>
      <p:cxnSp>
        <p:nvCxnSpPr>
          <p:cNvPr id="507" name="Google Shape;507;p69"/>
          <p:cNvCxnSpPr/>
          <p:nvPr/>
        </p:nvCxnSpPr>
        <p:spPr>
          <a:xfrm flipH="1" rot="10800000">
            <a:off x="5456126" y="3804412"/>
            <a:ext cx="1357500" cy="1200"/>
          </a:xfrm>
          <a:prstGeom prst="straightConnector1">
            <a:avLst/>
          </a:prstGeom>
          <a:noFill/>
          <a:ln cap="flat" cmpd="sng" w="9525">
            <a:solidFill>
              <a:srgbClr val="4472C4"/>
            </a:solidFill>
            <a:prstDash val="solid"/>
            <a:miter lim="800000"/>
            <a:headEnd len="sm" w="sm" type="none"/>
            <a:tailEnd len="sm" w="sm" type="none"/>
          </a:ln>
        </p:spPr>
      </p:cxnSp>
      <p:cxnSp>
        <p:nvCxnSpPr>
          <p:cNvPr id="508" name="Google Shape;508;p69"/>
          <p:cNvCxnSpPr/>
          <p:nvPr/>
        </p:nvCxnSpPr>
        <p:spPr>
          <a:xfrm flipH="1">
            <a:off x="5456519" y="2481012"/>
            <a:ext cx="612900" cy="910800"/>
          </a:xfrm>
          <a:prstGeom prst="straightConnector1">
            <a:avLst/>
          </a:prstGeom>
          <a:noFill/>
          <a:ln cap="flat" cmpd="sng" w="9525">
            <a:solidFill>
              <a:srgbClr val="4472C4"/>
            </a:solidFill>
            <a:prstDash val="solid"/>
            <a:miter lim="800000"/>
            <a:headEnd len="sm" w="sm" type="none"/>
            <a:tailEnd len="sm" w="sm" type="none"/>
          </a:ln>
        </p:spPr>
      </p:cxnSp>
      <p:cxnSp>
        <p:nvCxnSpPr>
          <p:cNvPr id="509" name="Google Shape;509;p69"/>
          <p:cNvCxnSpPr/>
          <p:nvPr/>
        </p:nvCxnSpPr>
        <p:spPr>
          <a:xfrm flipH="1">
            <a:off x="5807218" y="1849472"/>
            <a:ext cx="262200" cy="349500"/>
          </a:xfrm>
          <a:prstGeom prst="straightConnector1">
            <a:avLst/>
          </a:prstGeom>
          <a:noFill/>
          <a:ln cap="flat" cmpd="sng" w="9525">
            <a:solidFill>
              <a:srgbClr val="4472C4"/>
            </a:solidFill>
            <a:prstDash val="solid"/>
            <a:miter lim="800000"/>
            <a:headEnd len="sm" w="sm" type="none"/>
            <a:tailEnd len="sm" w="sm" type="none"/>
          </a:ln>
        </p:spPr>
      </p:cxnSp>
      <p:sp>
        <p:nvSpPr>
          <p:cNvPr id="510" name="Google Shape;510;p69"/>
          <p:cNvSpPr/>
          <p:nvPr/>
        </p:nvSpPr>
        <p:spPr>
          <a:xfrm>
            <a:off x="7181077" y="2615057"/>
            <a:ext cx="238800" cy="331200"/>
          </a:xfrm>
          <a:prstGeom prst="rect">
            <a:avLst/>
          </a:prstGeom>
          <a:blipFill rotWithShape="1">
            <a:blip r:embed="rId7">
              <a:alphaModFix/>
            </a:blip>
            <a:stretch>
              <a:fillRect b="0" l="-4169"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
        <p:nvSpPr>
          <p:cNvPr id="511" name="Google Shape;511;p69"/>
          <p:cNvSpPr/>
          <p:nvPr/>
        </p:nvSpPr>
        <p:spPr>
          <a:xfrm>
            <a:off x="6328831" y="2607775"/>
            <a:ext cx="245100" cy="331200"/>
          </a:xfrm>
          <a:prstGeom prst="rect">
            <a:avLst/>
          </a:prstGeom>
          <a:blipFill rotWithShape="1">
            <a:blip r:embed="rId8">
              <a:alphaModFix/>
            </a:blip>
            <a:stretch>
              <a:fillRect b="-1319" l="0" r="-273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
        <p:nvSpPr>
          <p:cNvPr id="512" name="Google Shape;512;p69"/>
          <p:cNvSpPr/>
          <p:nvPr/>
        </p:nvSpPr>
        <p:spPr>
          <a:xfrm>
            <a:off x="5851581" y="2226385"/>
            <a:ext cx="245100" cy="331200"/>
          </a:xfrm>
          <a:prstGeom prst="rect">
            <a:avLst/>
          </a:prstGeom>
          <a:blipFill rotWithShape="1">
            <a:blip r:embed="rId9">
              <a:alphaModFix/>
            </a:blip>
            <a:stretch>
              <a:fillRect b="0" l="-4049"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
        <p:nvSpPr>
          <p:cNvPr id="513" name="Google Shape;513;p69"/>
          <p:cNvSpPr/>
          <p:nvPr/>
        </p:nvSpPr>
        <p:spPr>
          <a:xfrm>
            <a:off x="5830740" y="1589145"/>
            <a:ext cx="238800" cy="331200"/>
          </a:xfrm>
          <a:prstGeom prst="rect">
            <a:avLst/>
          </a:prstGeom>
          <a:blipFill rotWithShape="1">
            <a:blip r:embed="rId10">
              <a:alphaModFix/>
            </a:blip>
            <a:stretch>
              <a:fillRect b="-1319" l="0" r="-703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
        <p:nvSpPr>
          <p:cNvPr id="514" name="Google Shape;514;p69"/>
          <p:cNvSpPr/>
          <p:nvPr/>
        </p:nvSpPr>
        <p:spPr>
          <a:xfrm>
            <a:off x="5562053" y="3025158"/>
            <a:ext cx="245100" cy="331200"/>
          </a:xfrm>
          <a:prstGeom prst="rect">
            <a:avLst/>
          </a:prstGeom>
          <a:blipFill rotWithShape="1">
            <a:blip r:embed="rId11">
              <a:alphaModFix/>
            </a:blip>
            <a:stretch>
              <a:fillRect b="-1329" l="0" r="-410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
        <p:nvSpPr>
          <p:cNvPr id="515" name="Google Shape;515;p69"/>
          <p:cNvSpPr/>
          <p:nvPr/>
        </p:nvSpPr>
        <p:spPr>
          <a:xfrm>
            <a:off x="5217427" y="3518672"/>
            <a:ext cx="238800" cy="331200"/>
          </a:xfrm>
          <a:prstGeom prst="rect">
            <a:avLst/>
          </a:prstGeom>
          <a:blipFill rotWithShape="1">
            <a:blip r:embed="rId12">
              <a:alphaModFix/>
            </a:blip>
            <a:stretch>
              <a:fillRect b="-1329" l="-4169" r="-137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cxnSp>
        <p:nvCxnSpPr>
          <p:cNvPr id="516" name="Google Shape;516;p69"/>
          <p:cNvCxnSpPr/>
          <p:nvPr/>
        </p:nvCxnSpPr>
        <p:spPr>
          <a:xfrm>
            <a:off x="6381852" y="2189192"/>
            <a:ext cx="431700" cy="1182900"/>
          </a:xfrm>
          <a:prstGeom prst="straightConnector1">
            <a:avLst/>
          </a:prstGeom>
          <a:noFill/>
          <a:ln cap="flat" cmpd="sng" w="38100">
            <a:solidFill>
              <a:srgbClr val="000000"/>
            </a:solidFill>
            <a:prstDash val="solid"/>
            <a:miter lim="800000"/>
            <a:headEnd len="med" w="med" type="oval"/>
            <a:tailEnd len="med" w="med" type="oval"/>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1000"/>
                                        <p:tgtEl>
                                          <p:spTgt spid="488"/>
                                        </p:tgtEl>
                                      </p:cBhvr>
                                    </p:animEffect>
                                  </p:childTnLst>
                                </p:cTn>
                              </p:par>
                              <p:par>
                                <p:cTn fill="hold" nodeType="withEffect" presetClass="entr" presetID="10" presetSubtype="0">
                                  <p:stCondLst>
                                    <p:cond delay="0"/>
                                  </p:stCondLst>
                                  <p:childTnLst>
                                    <p:set>
                                      <p:cBhvr>
                                        <p:cTn dur="1" fill="hold">
                                          <p:stCondLst>
                                            <p:cond delay="0"/>
                                          </p:stCondLst>
                                        </p:cTn>
                                        <p:tgtEl>
                                          <p:spTgt spid="489"/>
                                        </p:tgtEl>
                                        <p:attrNameLst>
                                          <p:attrName>style.visibility</p:attrName>
                                        </p:attrNameLst>
                                      </p:cBhvr>
                                      <p:to>
                                        <p:strVal val="visible"/>
                                      </p:to>
                                    </p:set>
                                    <p:animEffect filter="fade" transition="in">
                                      <p:cBhvr>
                                        <p:cTn dur="1000"/>
                                        <p:tgtEl>
                                          <p:spTgt spid="4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70"/>
          <p:cNvSpPr txBox="1"/>
          <p:nvPr>
            <p:ph type="title"/>
          </p:nvPr>
        </p:nvSpPr>
        <p:spPr>
          <a:xfrm>
            <a:off x="628650" y="-30956"/>
            <a:ext cx="7886700" cy="99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Manhattan Distance</a:t>
            </a:r>
            <a:endParaRPr>
              <a:latin typeface="Montserrat"/>
              <a:ea typeface="Montserrat"/>
              <a:cs typeface="Montserrat"/>
              <a:sym typeface="Montserrat"/>
            </a:endParaRPr>
          </a:p>
        </p:txBody>
      </p:sp>
      <p:pic>
        <p:nvPicPr>
          <p:cNvPr id="522" name="Google Shape;522;p70"/>
          <p:cNvPicPr preferRelativeResize="0"/>
          <p:nvPr/>
        </p:nvPicPr>
        <p:blipFill>
          <a:blip r:embed="rId3">
            <a:alphaModFix/>
          </a:blip>
          <a:stretch>
            <a:fillRect/>
          </a:stretch>
        </p:blipFill>
        <p:spPr>
          <a:xfrm>
            <a:off x="5257800" y="1420444"/>
            <a:ext cx="3570657" cy="3570657"/>
          </a:xfrm>
          <a:prstGeom prst="rect">
            <a:avLst/>
          </a:prstGeom>
          <a:noFill/>
          <a:ln>
            <a:noFill/>
          </a:ln>
        </p:spPr>
      </p:pic>
      <p:pic>
        <p:nvPicPr>
          <p:cNvPr id="523" name="Google Shape;523;p70"/>
          <p:cNvPicPr preferRelativeResize="0"/>
          <p:nvPr/>
        </p:nvPicPr>
        <p:blipFill rotWithShape="1">
          <a:blip r:embed="rId4">
            <a:alphaModFix/>
          </a:blip>
          <a:srcRect b="0" l="0" r="9592" t="0"/>
          <a:stretch/>
        </p:blipFill>
        <p:spPr>
          <a:xfrm>
            <a:off x="304800" y="3612800"/>
            <a:ext cx="4038450" cy="769675"/>
          </a:xfrm>
          <a:prstGeom prst="rect">
            <a:avLst/>
          </a:prstGeom>
          <a:noFill/>
          <a:ln>
            <a:noFill/>
          </a:ln>
        </p:spPr>
      </p:pic>
      <p:sp>
        <p:nvSpPr>
          <p:cNvPr id="524" name="Google Shape;524;p70"/>
          <p:cNvSpPr txBox="1"/>
          <p:nvPr/>
        </p:nvSpPr>
        <p:spPr>
          <a:xfrm>
            <a:off x="166775" y="1568875"/>
            <a:ext cx="4951800" cy="13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900">
                <a:solidFill>
                  <a:srgbClr val="00B050"/>
                </a:solidFill>
                <a:latin typeface="Montserrat"/>
                <a:ea typeface="Montserrat"/>
                <a:cs typeface="Montserrat"/>
                <a:sym typeface="Montserrat"/>
              </a:rPr>
              <a:t>Euclidean Distance		8.5</a:t>
            </a:r>
            <a:br>
              <a:rPr b="1" lang="en" sz="1900">
                <a:solidFill>
                  <a:srgbClr val="00B050"/>
                </a:solidFill>
                <a:latin typeface="Montserrat"/>
                <a:ea typeface="Montserrat"/>
                <a:cs typeface="Montserrat"/>
                <a:sym typeface="Montserrat"/>
              </a:rPr>
            </a:br>
            <a:r>
              <a:rPr b="1" lang="en" sz="1900">
                <a:solidFill>
                  <a:srgbClr val="FF0000"/>
                </a:solidFill>
                <a:latin typeface="Montserrat"/>
                <a:ea typeface="Montserrat"/>
                <a:cs typeface="Montserrat"/>
                <a:sym typeface="Montserrat"/>
              </a:rPr>
              <a:t>Manhattan Distance	       12.0</a:t>
            </a:r>
            <a:br>
              <a:rPr b="1" lang="en" sz="1900">
                <a:solidFill>
                  <a:srgbClr val="FF0000"/>
                </a:solidFill>
                <a:latin typeface="Montserrat"/>
                <a:ea typeface="Montserrat"/>
                <a:cs typeface="Montserrat"/>
                <a:sym typeface="Montserrat"/>
              </a:rPr>
            </a:br>
            <a:r>
              <a:rPr b="1" lang="en" sz="1900">
                <a:solidFill>
                  <a:srgbClr val="0000FF"/>
                </a:solidFill>
                <a:latin typeface="Montserrat"/>
                <a:ea typeface="Montserrat"/>
                <a:cs typeface="Montserrat"/>
                <a:sym typeface="Montserrat"/>
              </a:rPr>
              <a:t>Manhattan Distance   	12.0</a:t>
            </a:r>
            <a:br>
              <a:rPr b="1" lang="en" sz="1900">
                <a:solidFill>
                  <a:srgbClr val="0000FF"/>
                </a:solidFill>
                <a:latin typeface="Montserrat"/>
                <a:ea typeface="Montserrat"/>
                <a:cs typeface="Montserrat"/>
                <a:sym typeface="Montserrat"/>
              </a:rPr>
            </a:br>
            <a:r>
              <a:rPr b="1" lang="en" sz="1900">
                <a:solidFill>
                  <a:srgbClr val="F1C232"/>
                </a:solidFill>
                <a:latin typeface="Montserrat"/>
                <a:ea typeface="Montserrat"/>
                <a:cs typeface="Montserrat"/>
                <a:sym typeface="Montserrat"/>
              </a:rPr>
              <a:t>Manhattan Distance    	12.0</a:t>
            </a:r>
            <a:endParaRPr>
              <a:solidFill>
                <a:srgbClr val="F1C232"/>
              </a:solidFill>
              <a:latin typeface="Montserrat"/>
              <a:ea typeface="Montserrat"/>
              <a:cs typeface="Montserrat"/>
              <a:sym typeface="Montserra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71"/>
          <p:cNvSpPr/>
          <p:nvPr/>
        </p:nvSpPr>
        <p:spPr>
          <a:xfrm>
            <a:off x="452400" y="3125075"/>
            <a:ext cx="4762200" cy="14757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latin typeface="Montserrat"/>
                <a:ea typeface="Montserrat"/>
                <a:cs typeface="Montserrat"/>
                <a:sym typeface="Montserrat"/>
              </a:rPr>
              <a:t>Distance de Hamming</a:t>
            </a:r>
            <a:endParaRPr sz="2520">
              <a:latin typeface="Montserrat"/>
              <a:ea typeface="Montserrat"/>
              <a:cs typeface="Montserrat"/>
              <a:sym typeface="Montserrat"/>
            </a:endParaRPr>
          </a:p>
        </p:txBody>
      </p:sp>
      <p:sp>
        <p:nvSpPr>
          <p:cNvPr id="531" name="Google Shape;531;p71"/>
          <p:cNvSpPr txBox="1"/>
          <p:nvPr>
            <p:ph idx="1" type="body"/>
          </p:nvPr>
        </p:nvSpPr>
        <p:spPr>
          <a:xfrm>
            <a:off x="311700" y="1152475"/>
            <a:ext cx="8520600" cy="1159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lang="en" sz="1500">
                <a:latin typeface="Montserrat"/>
                <a:ea typeface="Montserrat"/>
                <a:cs typeface="Montserrat"/>
                <a:sym typeface="Montserrat"/>
              </a:rPr>
              <a:t>Pour des séquences (symboles, bits) de même longueur.</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lang="en" sz="1500">
                <a:latin typeface="Montserrat"/>
                <a:ea typeface="Montserrat"/>
                <a:cs typeface="Montserrat"/>
                <a:sym typeface="Montserrat"/>
              </a:rPr>
              <a:t>Distance de Hamming : nombre de caractères à modifier pour passer de X à Y :</a:t>
            </a:r>
            <a:endParaRPr sz="1500">
              <a:latin typeface="Montserrat"/>
              <a:ea typeface="Montserrat"/>
              <a:cs typeface="Montserrat"/>
              <a:sym typeface="Montserrat"/>
            </a:endParaRPr>
          </a:p>
        </p:txBody>
      </p:sp>
      <p:pic>
        <p:nvPicPr>
          <p:cNvPr descr="H(x,y) = |\{i | x_i \neq y_i\}|" id="532" name="Google Shape;532;p71" title="MathEquation,#4d4d4d"/>
          <p:cNvPicPr preferRelativeResize="0"/>
          <p:nvPr/>
        </p:nvPicPr>
        <p:blipFill>
          <a:blip r:embed="rId3">
            <a:alphaModFix/>
          </a:blip>
          <a:stretch>
            <a:fillRect/>
          </a:stretch>
        </p:blipFill>
        <p:spPr>
          <a:xfrm>
            <a:off x="607725" y="2312275"/>
            <a:ext cx="3172074" cy="380650"/>
          </a:xfrm>
          <a:prstGeom prst="rect">
            <a:avLst/>
          </a:prstGeom>
          <a:noFill/>
          <a:ln>
            <a:noFill/>
          </a:ln>
        </p:spPr>
      </p:pic>
      <p:sp>
        <p:nvSpPr>
          <p:cNvPr id="533" name="Google Shape;533;p71"/>
          <p:cNvSpPr txBox="1"/>
          <p:nvPr>
            <p:ph idx="1" type="body"/>
          </p:nvPr>
        </p:nvSpPr>
        <p:spPr>
          <a:xfrm>
            <a:off x="650250" y="3166475"/>
            <a:ext cx="1359000" cy="444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None/>
            </a:pPr>
            <a:r>
              <a:rPr lang="en">
                <a:latin typeface="Montserrat"/>
                <a:ea typeface="Montserrat"/>
                <a:cs typeface="Montserrat"/>
                <a:sym typeface="Montserrat"/>
              </a:rPr>
              <a:t>Exemple:</a:t>
            </a:r>
            <a:endParaRPr>
              <a:latin typeface="Montserrat"/>
              <a:ea typeface="Montserrat"/>
              <a:cs typeface="Montserrat"/>
              <a:sym typeface="Montserrat"/>
            </a:endParaRPr>
          </a:p>
        </p:txBody>
      </p:sp>
      <p:sp>
        <p:nvSpPr>
          <p:cNvPr id="534" name="Google Shape;534;p71"/>
          <p:cNvSpPr txBox="1"/>
          <p:nvPr>
            <p:ph idx="1" type="body"/>
          </p:nvPr>
        </p:nvSpPr>
        <p:spPr>
          <a:xfrm>
            <a:off x="1416925" y="3610775"/>
            <a:ext cx="2110800" cy="444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None/>
            </a:pPr>
            <a:r>
              <a:rPr lang="en">
                <a:latin typeface="Roboto Mono"/>
                <a:ea typeface="Roboto Mono"/>
                <a:cs typeface="Roboto Mono"/>
                <a:sym typeface="Roboto Mono"/>
              </a:rPr>
              <a:t>intelligence</a:t>
            </a:r>
            <a:endParaRPr>
              <a:latin typeface="Roboto Mono"/>
              <a:ea typeface="Roboto Mono"/>
              <a:cs typeface="Roboto Mono"/>
              <a:sym typeface="Roboto Mono"/>
            </a:endParaRPr>
          </a:p>
        </p:txBody>
      </p:sp>
      <p:sp>
        <p:nvSpPr>
          <p:cNvPr id="535" name="Google Shape;535;p71"/>
          <p:cNvSpPr txBox="1"/>
          <p:nvPr>
            <p:ph idx="1" type="body"/>
          </p:nvPr>
        </p:nvSpPr>
        <p:spPr>
          <a:xfrm>
            <a:off x="1416925" y="4055075"/>
            <a:ext cx="1858800" cy="44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Roboto Mono"/>
                <a:ea typeface="Roboto Mono"/>
                <a:cs typeface="Roboto Mono"/>
                <a:sym typeface="Roboto Mono"/>
              </a:rPr>
              <a:t>ixteuligncee</a:t>
            </a:r>
            <a:endParaRPr>
              <a:latin typeface="Roboto Mono"/>
              <a:ea typeface="Roboto Mono"/>
              <a:cs typeface="Roboto Mono"/>
              <a:sym typeface="Roboto Mono"/>
            </a:endParaRPr>
          </a:p>
          <a:p>
            <a:pPr indent="0" lvl="0" marL="0" rtl="0" algn="l">
              <a:lnSpc>
                <a:spcPct val="95000"/>
              </a:lnSpc>
              <a:spcBef>
                <a:spcPts val="1200"/>
              </a:spcBef>
              <a:spcAft>
                <a:spcPts val="1200"/>
              </a:spcAft>
              <a:buNone/>
            </a:pPr>
            <a:r>
              <a:t/>
            </a:r>
            <a:endParaRPr>
              <a:latin typeface="Roboto Mono"/>
              <a:ea typeface="Roboto Mono"/>
              <a:cs typeface="Roboto Mono"/>
              <a:sym typeface="Roboto Mono"/>
            </a:endParaRPr>
          </a:p>
        </p:txBody>
      </p:sp>
      <p:sp>
        <p:nvSpPr>
          <p:cNvPr id="536" name="Google Shape;536;p71"/>
          <p:cNvSpPr txBox="1"/>
          <p:nvPr>
            <p:ph idx="1" type="body"/>
          </p:nvPr>
        </p:nvSpPr>
        <p:spPr>
          <a:xfrm>
            <a:off x="834650" y="3610775"/>
            <a:ext cx="558600" cy="444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None/>
            </a:pPr>
            <a:r>
              <a:rPr lang="en">
                <a:latin typeface="Cambria"/>
                <a:ea typeface="Cambria"/>
                <a:cs typeface="Cambria"/>
                <a:sym typeface="Cambria"/>
              </a:rPr>
              <a:t>x =</a:t>
            </a:r>
            <a:endParaRPr>
              <a:latin typeface="Cambria"/>
              <a:ea typeface="Cambria"/>
              <a:cs typeface="Cambria"/>
              <a:sym typeface="Cambria"/>
            </a:endParaRPr>
          </a:p>
        </p:txBody>
      </p:sp>
      <p:sp>
        <p:nvSpPr>
          <p:cNvPr id="537" name="Google Shape;537;p71"/>
          <p:cNvSpPr txBox="1"/>
          <p:nvPr>
            <p:ph idx="1" type="body"/>
          </p:nvPr>
        </p:nvSpPr>
        <p:spPr>
          <a:xfrm>
            <a:off x="834650" y="4055075"/>
            <a:ext cx="558600" cy="444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None/>
            </a:pPr>
            <a:r>
              <a:rPr lang="en">
                <a:latin typeface="Cambria"/>
                <a:ea typeface="Cambria"/>
                <a:cs typeface="Cambria"/>
                <a:sym typeface="Cambria"/>
              </a:rPr>
              <a:t>y =</a:t>
            </a:r>
            <a:endParaRPr>
              <a:latin typeface="Cambria"/>
              <a:ea typeface="Cambria"/>
              <a:cs typeface="Cambria"/>
              <a:sym typeface="Cambria"/>
            </a:endParaRPr>
          </a:p>
        </p:txBody>
      </p:sp>
      <p:sp>
        <p:nvSpPr>
          <p:cNvPr id="538" name="Google Shape;538;p71"/>
          <p:cNvSpPr txBox="1"/>
          <p:nvPr>
            <p:ph idx="1" type="body"/>
          </p:nvPr>
        </p:nvSpPr>
        <p:spPr>
          <a:xfrm>
            <a:off x="3779800" y="3810450"/>
            <a:ext cx="1284900" cy="444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None/>
            </a:pPr>
            <a:r>
              <a:rPr lang="en">
                <a:latin typeface="Cambria"/>
                <a:ea typeface="Cambria"/>
                <a:cs typeface="Cambria"/>
                <a:sym typeface="Cambria"/>
              </a:rPr>
              <a:t>H(x, y) = 5</a:t>
            </a:r>
            <a:endParaRPr>
              <a:latin typeface="Cambria"/>
              <a:ea typeface="Cambria"/>
              <a:cs typeface="Cambria"/>
              <a:sym typeface="Cambr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2"/>
                                        </p:tgtEl>
                                        <p:attrNameLst>
                                          <p:attrName>style.visibility</p:attrName>
                                        </p:attrNameLst>
                                      </p:cBhvr>
                                      <p:to>
                                        <p:strVal val="visible"/>
                                      </p:to>
                                    </p:set>
                                    <p:animEffect filter="fade" transition="in">
                                      <p:cBhvr>
                                        <p:cTn dur="1000"/>
                                        <p:tgtEl>
                                          <p:spTgt spid="5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1000"/>
                                        <p:tgtEl>
                                          <p:spTgt spid="529"/>
                                        </p:tgtEl>
                                      </p:cBhvr>
                                    </p:animEffect>
                                  </p:childTnLst>
                                </p:cTn>
                              </p:par>
                              <p:par>
                                <p:cTn fill="hold" nodeType="withEffect" presetClass="entr" presetID="10" presetSubtype="0">
                                  <p:stCondLst>
                                    <p:cond delay="0"/>
                                  </p:stCondLst>
                                  <p:childTnLst>
                                    <p:set>
                                      <p:cBhvr>
                                        <p:cTn dur="1" fill="hold">
                                          <p:stCondLst>
                                            <p:cond delay="0"/>
                                          </p:stCondLst>
                                        </p:cTn>
                                        <p:tgtEl>
                                          <p:spTgt spid="533"/>
                                        </p:tgtEl>
                                        <p:attrNameLst>
                                          <p:attrName>style.visibility</p:attrName>
                                        </p:attrNameLst>
                                      </p:cBhvr>
                                      <p:to>
                                        <p:strVal val="visible"/>
                                      </p:to>
                                    </p:set>
                                    <p:animEffect filter="fade" transition="in">
                                      <p:cBhvr>
                                        <p:cTn dur="1000"/>
                                        <p:tgtEl>
                                          <p:spTgt spid="533"/>
                                        </p:tgtEl>
                                      </p:cBhvr>
                                    </p:animEffect>
                                  </p:childTnLst>
                                </p:cTn>
                              </p:par>
                              <p:par>
                                <p:cTn fill="hold" nodeType="withEffect" presetClass="entr" presetID="10" presetSubtype="0">
                                  <p:stCondLst>
                                    <p:cond delay="0"/>
                                  </p:stCondLst>
                                  <p:childTnLst>
                                    <p:set>
                                      <p:cBhvr>
                                        <p:cTn dur="1" fill="hold">
                                          <p:stCondLst>
                                            <p:cond delay="0"/>
                                          </p:stCondLst>
                                        </p:cTn>
                                        <p:tgtEl>
                                          <p:spTgt spid="534"/>
                                        </p:tgtEl>
                                        <p:attrNameLst>
                                          <p:attrName>style.visibility</p:attrName>
                                        </p:attrNameLst>
                                      </p:cBhvr>
                                      <p:to>
                                        <p:strVal val="visible"/>
                                      </p:to>
                                    </p:set>
                                    <p:animEffect filter="fade" transition="in">
                                      <p:cBhvr>
                                        <p:cTn dur="1000"/>
                                        <p:tgtEl>
                                          <p:spTgt spid="534"/>
                                        </p:tgtEl>
                                      </p:cBhvr>
                                    </p:animEffect>
                                  </p:childTnLst>
                                </p:cTn>
                              </p:par>
                              <p:par>
                                <p:cTn fill="hold" nodeType="with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1000"/>
                                        <p:tgtEl>
                                          <p:spTgt spid="535"/>
                                        </p:tgtEl>
                                      </p:cBhvr>
                                    </p:animEffect>
                                  </p:childTnLst>
                                </p:cTn>
                              </p:par>
                              <p:par>
                                <p:cTn fill="hold" nodeType="with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1000"/>
                                        <p:tgtEl>
                                          <p:spTgt spid="536"/>
                                        </p:tgtEl>
                                      </p:cBhvr>
                                    </p:animEffect>
                                  </p:childTnLst>
                                </p:cTn>
                              </p:par>
                              <p:par>
                                <p:cTn fill="hold" nodeType="with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1000"/>
                                        <p:tgtEl>
                                          <p:spTgt spid="537"/>
                                        </p:tgtEl>
                                      </p:cBhvr>
                                    </p:animEffect>
                                  </p:childTnLst>
                                </p:cTn>
                              </p:par>
                              <p:par>
                                <p:cTn fill="hold" nodeType="withEffect" presetClass="entr" presetID="10" presetSubtype="0">
                                  <p:stCondLst>
                                    <p:cond delay="0"/>
                                  </p:stCondLst>
                                  <p:childTnLst>
                                    <p:set>
                                      <p:cBhvr>
                                        <p:cTn dur="1" fill="hold">
                                          <p:stCondLst>
                                            <p:cond delay="0"/>
                                          </p:stCondLst>
                                        </p:cTn>
                                        <p:tgtEl>
                                          <p:spTgt spid="538"/>
                                        </p:tgtEl>
                                        <p:attrNameLst>
                                          <p:attrName>style.visibility</p:attrName>
                                        </p:attrNameLst>
                                      </p:cBhvr>
                                      <p:to>
                                        <p:strVal val="visible"/>
                                      </p:to>
                                    </p:set>
                                    <p:animEffect filter="fade" transition="in">
                                      <p:cBhvr>
                                        <p:cTn dur="1000"/>
                                        <p:tgtEl>
                                          <p:spTgt spid="5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72"/>
          <p:cNvSpPr txBox="1"/>
          <p:nvPr>
            <p:ph type="title"/>
          </p:nvPr>
        </p:nvSpPr>
        <p:spPr>
          <a:xfrm>
            <a:off x="628650" y="-30956"/>
            <a:ext cx="7886700" cy="9942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latin typeface="Montserrat"/>
                <a:ea typeface="Montserrat"/>
                <a:cs typeface="Montserrat"/>
                <a:sym typeface="Montserrat"/>
              </a:rPr>
              <a:t>Distance de Hamming</a:t>
            </a:r>
            <a:endParaRPr>
              <a:latin typeface="Montserrat"/>
              <a:ea typeface="Montserrat"/>
              <a:cs typeface="Montserrat"/>
              <a:sym typeface="Montserrat"/>
            </a:endParaRPr>
          </a:p>
        </p:txBody>
      </p:sp>
      <p:graphicFrame>
        <p:nvGraphicFramePr>
          <p:cNvPr id="544" name="Google Shape;544;p72"/>
          <p:cNvGraphicFramePr/>
          <p:nvPr/>
        </p:nvGraphicFramePr>
        <p:xfrm>
          <a:off x="628650" y="1619250"/>
          <a:ext cx="3000000" cy="3000000"/>
        </p:xfrm>
        <a:graphic>
          <a:graphicData uri="http://schemas.openxmlformats.org/drawingml/2006/table">
            <a:tbl>
              <a:tblPr>
                <a:noFill/>
                <a:tableStyleId>{E4C521F2-74AC-47CA-9336-E8ABD5E745AA}</a:tableStyleId>
              </a:tblPr>
              <a:tblGrid>
                <a:gridCol w="2786550"/>
                <a:gridCol w="2932400"/>
                <a:gridCol w="1212800"/>
                <a:gridCol w="1203050"/>
              </a:tblGrid>
              <a:tr h="512025">
                <a:tc>
                  <a:txBody>
                    <a:bodyPr/>
                    <a:lstStyle/>
                    <a:p>
                      <a:pPr indent="0" lvl="0" marL="0" rtl="0" algn="l">
                        <a:lnSpc>
                          <a:spcPct val="90000"/>
                        </a:lnSpc>
                        <a:spcBef>
                          <a:spcPts val="800"/>
                        </a:spcBef>
                        <a:spcAft>
                          <a:spcPts val="0"/>
                        </a:spcAft>
                        <a:buNone/>
                      </a:pPr>
                      <a:r>
                        <a:rPr lang="en" sz="2400">
                          <a:solidFill>
                            <a:schemeClr val="dk1"/>
                          </a:solidFill>
                          <a:latin typeface="Cambria Math"/>
                          <a:ea typeface="Cambria Math"/>
                          <a:cs typeface="Cambria Math"/>
                          <a:sym typeface="Cambria Math"/>
                        </a:rPr>
                        <a:t>un</a:t>
                      </a:r>
                      <a:endParaRPr/>
                    </a:p>
                  </a:txBody>
                  <a:tcPr marT="91425" marB="91425" marR="91425" marL="91425">
                    <a:lnB cap="flat" cmpd="sng" w="28575">
                      <a:solidFill>
                        <a:srgbClr val="9E9E9E"/>
                      </a:solidFill>
                      <a:prstDash val="solid"/>
                      <a:round/>
                      <a:headEnd len="sm" w="sm" type="none"/>
                      <a:tailEnd len="sm" w="sm" type="none"/>
                    </a:lnB>
                  </a:tcPr>
                </a:tc>
                <a:tc>
                  <a:txBody>
                    <a:bodyPr/>
                    <a:lstStyle/>
                    <a:p>
                      <a:pPr indent="0" lvl="0" marL="0" rtl="0" algn="l">
                        <a:lnSpc>
                          <a:spcPct val="90000"/>
                        </a:lnSpc>
                        <a:spcBef>
                          <a:spcPts val="800"/>
                        </a:spcBef>
                        <a:spcAft>
                          <a:spcPts val="0"/>
                        </a:spcAft>
                        <a:buNone/>
                      </a:pPr>
                      <a:r>
                        <a:rPr lang="en" sz="2400">
                          <a:solidFill>
                            <a:schemeClr val="dk1"/>
                          </a:solidFill>
                          <a:latin typeface="Cambria Math"/>
                          <a:ea typeface="Cambria Math"/>
                          <a:cs typeface="Cambria Math"/>
                          <a:sym typeface="Cambria Math"/>
                        </a:rPr>
                        <a:t>b</a:t>
                      </a:r>
                      <a:endParaRPr/>
                    </a:p>
                  </a:txBody>
                  <a:tcPr marT="91425" marB="91425" marR="91425" marL="91425">
                    <a:lnB cap="flat" cmpd="sng" w="28575">
                      <a:solidFill>
                        <a:srgbClr val="9E9E9E"/>
                      </a:solidFill>
                      <a:prstDash val="solid"/>
                      <a:round/>
                      <a:headEnd len="sm" w="sm" type="none"/>
                      <a:tailEnd len="sm" w="sm" type="none"/>
                    </a:lnB>
                  </a:tcPr>
                </a:tc>
                <a:tc>
                  <a:txBody>
                    <a:bodyPr/>
                    <a:lstStyle/>
                    <a:p>
                      <a:pPr indent="0" lvl="0" marL="0" rtl="0" algn="l">
                        <a:lnSpc>
                          <a:spcPct val="90000"/>
                        </a:lnSpc>
                        <a:spcBef>
                          <a:spcPts val="800"/>
                        </a:spcBef>
                        <a:spcAft>
                          <a:spcPts val="0"/>
                        </a:spcAft>
                        <a:buNone/>
                      </a:pPr>
                      <a:r>
                        <a:rPr lang="en" sz="1900">
                          <a:solidFill>
                            <a:schemeClr val="dk1"/>
                          </a:solidFill>
                          <a:latin typeface="Cambria Math"/>
                          <a:ea typeface="Cambria Math"/>
                          <a:cs typeface="Cambria Math"/>
                          <a:sym typeface="Cambria Math"/>
                        </a:rPr>
                        <a:t>dh(a,b)</a:t>
                      </a:r>
                      <a:endParaRPr sz="900"/>
                    </a:p>
                  </a:txBody>
                  <a:tcPr marT="91425" marB="91425" marR="91425" marL="91425">
                    <a:lnB cap="flat" cmpd="sng" w="28575">
                      <a:solidFill>
                        <a:srgbClr val="9E9E9E"/>
                      </a:solidFill>
                      <a:prstDash val="solid"/>
                      <a:round/>
                      <a:headEnd len="sm" w="sm" type="none"/>
                      <a:tailEnd len="sm" w="sm" type="none"/>
                    </a:lnB>
                  </a:tcPr>
                </a:tc>
                <a:tc>
                  <a:txBody>
                    <a:bodyPr/>
                    <a:lstStyle/>
                    <a:p>
                      <a:pPr indent="0" lvl="0" marL="0" rtl="0" algn="l">
                        <a:lnSpc>
                          <a:spcPct val="90000"/>
                        </a:lnSpc>
                        <a:spcBef>
                          <a:spcPts val="800"/>
                        </a:spcBef>
                        <a:spcAft>
                          <a:spcPts val="0"/>
                        </a:spcAft>
                        <a:buNone/>
                      </a:pPr>
                      <a:r>
                        <a:rPr lang="en" sz="1800">
                          <a:solidFill>
                            <a:schemeClr val="dk1"/>
                          </a:solidFill>
                          <a:latin typeface="Consolas"/>
                          <a:ea typeface="Consolas"/>
                          <a:cs typeface="Consolas"/>
                          <a:sym typeface="Consolas"/>
                        </a:rPr>
                        <a:t>len(a)</a:t>
                      </a:r>
                      <a:endParaRPr sz="1800">
                        <a:solidFill>
                          <a:schemeClr val="dk1"/>
                        </a:solidFill>
                        <a:latin typeface="Consolas"/>
                        <a:ea typeface="Consolas"/>
                        <a:cs typeface="Consolas"/>
                        <a:sym typeface="Consolas"/>
                      </a:endParaRPr>
                    </a:p>
                  </a:txBody>
                  <a:tcPr marT="91425" marB="91425" marR="91425" marL="91425">
                    <a:lnB cap="flat" cmpd="sng" w="28575">
                      <a:solidFill>
                        <a:srgbClr val="9E9E9E"/>
                      </a:solidFill>
                      <a:prstDash val="solid"/>
                      <a:round/>
                      <a:headEnd len="sm" w="sm" type="none"/>
                      <a:tailEnd len="sm" w="sm" type="none"/>
                    </a:lnB>
                  </a:tcPr>
                </a:tc>
              </a:tr>
              <a:tr h="381000">
                <a:tc>
                  <a:txBody>
                    <a:bodyPr/>
                    <a:lstStyle/>
                    <a:p>
                      <a:pPr indent="0" lvl="0" marL="0" rtl="0" algn="l">
                        <a:lnSpc>
                          <a:spcPct val="90000"/>
                        </a:lnSpc>
                        <a:spcBef>
                          <a:spcPts val="80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"0000"</a:t>
                      </a:r>
                      <a:endParaRPr sz="1800">
                        <a:latin typeface="Consolas"/>
                        <a:ea typeface="Consolas"/>
                        <a:cs typeface="Consolas"/>
                        <a:sym typeface="Consolas"/>
                      </a:endParaRPr>
                    </a:p>
                  </a:txBody>
                  <a:tcPr marT="91425" marB="91425" marR="91425" marL="91425">
                    <a:lnT cap="flat" cmpd="sng" w="28575">
                      <a:solidFill>
                        <a:srgbClr val="9E9E9E"/>
                      </a:solidFill>
                      <a:prstDash val="solid"/>
                      <a:round/>
                      <a:headEnd len="sm" w="sm" type="none"/>
                      <a:tailEnd len="sm" w="sm" type="none"/>
                    </a:lnT>
                  </a:tcPr>
                </a:tc>
                <a:tc>
                  <a:txBody>
                    <a:bodyPr/>
                    <a:lstStyle/>
                    <a:p>
                      <a:pPr indent="0" lvl="0" marL="0" rtl="0" algn="l">
                        <a:lnSpc>
                          <a:spcPct val="90000"/>
                        </a:lnSpc>
                        <a:spcBef>
                          <a:spcPts val="80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"1111"</a:t>
                      </a:r>
                      <a:endParaRPr sz="1800">
                        <a:latin typeface="Consolas"/>
                        <a:ea typeface="Consolas"/>
                        <a:cs typeface="Consolas"/>
                        <a:sym typeface="Consolas"/>
                      </a:endParaRPr>
                    </a:p>
                  </a:txBody>
                  <a:tcPr marT="91425" marB="91425" marR="91425" marL="91425">
                    <a:lnT cap="flat" cmpd="sng" w="2857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500">
                          <a:latin typeface="Cambria Math"/>
                          <a:ea typeface="Cambria Math"/>
                          <a:cs typeface="Cambria Math"/>
                          <a:sym typeface="Cambria Math"/>
                        </a:rPr>
                        <a:t>4</a:t>
                      </a:r>
                      <a:endParaRPr sz="1500">
                        <a:latin typeface="Cambria Math"/>
                        <a:ea typeface="Cambria Math"/>
                        <a:cs typeface="Cambria Math"/>
                        <a:sym typeface="Cambria Math"/>
                      </a:endParaRPr>
                    </a:p>
                  </a:txBody>
                  <a:tcPr marT="91425" marB="91425" marR="91425" marL="91425">
                    <a:lnT cap="flat" cmpd="sng" w="2857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500">
                          <a:latin typeface="Cambria Math"/>
                          <a:ea typeface="Cambria Math"/>
                          <a:cs typeface="Cambria Math"/>
                          <a:sym typeface="Cambria Math"/>
                        </a:rPr>
                        <a:t>4</a:t>
                      </a:r>
                      <a:endParaRPr sz="1500">
                        <a:latin typeface="Cambria Math"/>
                        <a:ea typeface="Cambria Math"/>
                        <a:cs typeface="Cambria Math"/>
                        <a:sym typeface="Cambria Math"/>
                      </a:endParaRPr>
                    </a:p>
                  </a:txBody>
                  <a:tcPr marT="91425" marB="91425" marR="91425" marL="91425">
                    <a:lnT cap="flat" cmpd="sng" w="28575">
                      <a:solidFill>
                        <a:srgbClr val="9E9E9E"/>
                      </a:solidFill>
                      <a:prstDash val="solid"/>
                      <a:round/>
                      <a:headEnd len="sm" w="sm" type="none"/>
                      <a:tailEnd len="sm" w="sm" type="none"/>
                    </a:lnT>
                  </a:tcPr>
                </a:tc>
              </a:tr>
              <a:tr h="388600">
                <a:tc>
                  <a:txBody>
                    <a:bodyPr/>
                    <a:lstStyle/>
                    <a:p>
                      <a:pPr indent="0" lvl="0" marL="0" rtl="0" algn="l">
                        <a:lnSpc>
                          <a:spcPct val="90000"/>
                        </a:lnSpc>
                        <a:spcBef>
                          <a:spcPts val="80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"1101"</a:t>
                      </a:r>
                      <a:endParaRPr sz="1800">
                        <a:latin typeface="Consolas"/>
                        <a:ea typeface="Consolas"/>
                        <a:cs typeface="Consolas"/>
                        <a:sym typeface="Consolas"/>
                      </a:endParaRPr>
                    </a:p>
                  </a:txBody>
                  <a:tcPr marT="91425" marB="91425" marR="91425" marL="91425"/>
                </a:tc>
                <a:tc>
                  <a:txBody>
                    <a:bodyPr/>
                    <a:lstStyle/>
                    <a:p>
                      <a:pPr indent="0" lvl="0" marL="0" rtl="0" algn="l">
                        <a:lnSpc>
                          <a:spcPct val="90000"/>
                        </a:lnSpc>
                        <a:spcBef>
                          <a:spcPts val="80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b="1111"</a:t>
                      </a:r>
                      <a:endParaRPr sz="1800">
                        <a:latin typeface="Consolas"/>
                        <a:ea typeface="Consolas"/>
                        <a:cs typeface="Consolas"/>
                        <a:sym typeface="Consolas"/>
                      </a:endParaRPr>
                    </a:p>
                  </a:txBody>
                  <a:tcPr marT="91425" marB="91425" marR="91425" marL="91425"/>
                </a:tc>
                <a:tc>
                  <a:txBody>
                    <a:bodyPr/>
                    <a:lstStyle/>
                    <a:p>
                      <a:pPr indent="0" lvl="0" marL="0" rtl="0" algn="l">
                        <a:lnSpc>
                          <a:spcPct val="90000"/>
                        </a:lnSpc>
                        <a:spcBef>
                          <a:spcPts val="800"/>
                        </a:spcBef>
                        <a:spcAft>
                          <a:spcPts val="0"/>
                        </a:spcAft>
                        <a:buClr>
                          <a:schemeClr val="dk1"/>
                        </a:buClr>
                        <a:buSzPts val="1100"/>
                        <a:buFont typeface="Arial"/>
                        <a:buNone/>
                      </a:pPr>
                      <a:r>
                        <a:rPr lang="en" sz="1500">
                          <a:solidFill>
                            <a:schemeClr val="dk1"/>
                          </a:solidFill>
                          <a:latin typeface="Cambria Math"/>
                          <a:ea typeface="Cambria Math"/>
                          <a:cs typeface="Cambria Math"/>
                          <a:sym typeface="Cambria Math"/>
                        </a:rPr>
                        <a:t>1</a:t>
                      </a:r>
                      <a:endParaRPr sz="1500">
                        <a:latin typeface="Cambria Math"/>
                        <a:ea typeface="Cambria Math"/>
                        <a:cs typeface="Cambria Math"/>
                        <a:sym typeface="Cambria Math"/>
                      </a:endParaRPr>
                    </a:p>
                  </a:txBody>
                  <a:tcPr marT="91425" marB="91425" marR="91425" marL="91425"/>
                </a:tc>
                <a:tc>
                  <a:txBody>
                    <a:bodyPr/>
                    <a:lstStyle/>
                    <a:p>
                      <a:pPr indent="0" lvl="0" marL="0" rtl="0" algn="l">
                        <a:lnSpc>
                          <a:spcPct val="90000"/>
                        </a:lnSpc>
                        <a:spcBef>
                          <a:spcPts val="800"/>
                        </a:spcBef>
                        <a:spcAft>
                          <a:spcPts val="0"/>
                        </a:spcAft>
                        <a:buNone/>
                      </a:pPr>
                      <a:r>
                        <a:rPr lang="en" sz="1500">
                          <a:solidFill>
                            <a:schemeClr val="dk1"/>
                          </a:solidFill>
                          <a:latin typeface="Cambria Math"/>
                          <a:ea typeface="Cambria Math"/>
                          <a:cs typeface="Cambria Math"/>
                          <a:sym typeface="Cambria Math"/>
                        </a:rPr>
                        <a:t>4</a:t>
                      </a:r>
                      <a:endParaRPr sz="1500">
                        <a:solidFill>
                          <a:schemeClr val="dk1"/>
                        </a:solidFill>
                        <a:latin typeface="Cambria Math"/>
                        <a:ea typeface="Cambria Math"/>
                        <a:cs typeface="Cambria Math"/>
                        <a:sym typeface="Cambria Math"/>
                      </a:endParaRPr>
                    </a:p>
                  </a:txBody>
                  <a:tcPr marT="91425" marB="91425" marR="91425" marL="91425"/>
                </a:tc>
              </a:tr>
              <a:tr h="381000">
                <a:tc>
                  <a:txBody>
                    <a:bodyPr/>
                    <a:lstStyle/>
                    <a:p>
                      <a:pPr indent="0" lvl="0" marL="0" rtl="0" algn="l">
                        <a:lnSpc>
                          <a:spcPct val="90000"/>
                        </a:lnSpc>
                        <a:spcBef>
                          <a:spcPts val="80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a="2173896"</a:t>
                      </a:r>
                      <a:endParaRPr sz="1800">
                        <a:latin typeface="Consolas"/>
                        <a:ea typeface="Consolas"/>
                        <a:cs typeface="Consolas"/>
                        <a:sym typeface="Consolas"/>
                      </a:endParaRPr>
                    </a:p>
                  </a:txBody>
                  <a:tcPr marT="91425" marB="91425" marR="91425" marL="91425"/>
                </a:tc>
                <a:tc>
                  <a:txBody>
                    <a:bodyPr/>
                    <a:lstStyle/>
                    <a:p>
                      <a:pPr indent="0" lvl="0" marL="0" rtl="0" algn="l">
                        <a:lnSpc>
                          <a:spcPct val="90000"/>
                        </a:lnSpc>
                        <a:spcBef>
                          <a:spcPts val="80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b="2233796"</a:t>
                      </a:r>
                      <a:endParaRPr sz="18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500">
                          <a:latin typeface="Cambria Math"/>
                          <a:ea typeface="Cambria Math"/>
                          <a:cs typeface="Cambria Math"/>
                          <a:sym typeface="Cambria Math"/>
                        </a:rPr>
                        <a:t>3</a:t>
                      </a:r>
                      <a:endParaRPr sz="1500">
                        <a:latin typeface="Cambria Math"/>
                        <a:ea typeface="Cambria Math"/>
                        <a:cs typeface="Cambria Math"/>
                        <a:sym typeface="Cambria Math"/>
                      </a:endParaRPr>
                    </a:p>
                  </a:txBody>
                  <a:tcPr marT="91425" marB="91425" marR="91425" marL="91425"/>
                </a:tc>
                <a:tc>
                  <a:txBody>
                    <a:bodyPr/>
                    <a:lstStyle/>
                    <a:p>
                      <a:pPr indent="0" lvl="0" marL="0" rtl="0" algn="l">
                        <a:spcBef>
                          <a:spcPts val="0"/>
                        </a:spcBef>
                        <a:spcAft>
                          <a:spcPts val="0"/>
                        </a:spcAft>
                        <a:buNone/>
                      </a:pPr>
                      <a:r>
                        <a:rPr lang="en" sz="1500">
                          <a:latin typeface="Cambria Math"/>
                          <a:ea typeface="Cambria Math"/>
                          <a:cs typeface="Cambria Math"/>
                          <a:sym typeface="Cambria Math"/>
                        </a:rPr>
                        <a:t>sept</a:t>
                      </a:r>
                      <a:endParaRPr sz="1500">
                        <a:latin typeface="Cambria Math"/>
                        <a:ea typeface="Cambria Math"/>
                        <a:cs typeface="Cambria Math"/>
                        <a:sym typeface="Cambria Math"/>
                      </a:endParaRPr>
                    </a:p>
                  </a:txBody>
                  <a:tcPr marT="91425" marB="91425" marR="91425" marL="91425"/>
                </a:tc>
              </a:tr>
              <a:tr h="381000">
                <a:tc>
                  <a:txBody>
                    <a:bodyPr/>
                    <a:lstStyle/>
                    <a:p>
                      <a:pPr indent="0" lvl="0" marL="0" rtl="0" algn="l">
                        <a:lnSpc>
                          <a:spcPct val="90000"/>
                        </a:lnSpc>
                        <a:spcBef>
                          <a:spcPts val="80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"hydroxychloroquine"</a:t>
                      </a:r>
                      <a:endParaRPr sz="1800">
                        <a:latin typeface="Consolas"/>
                        <a:ea typeface="Consolas"/>
                        <a:cs typeface="Consolas"/>
                        <a:sym typeface="Consolas"/>
                      </a:endParaRPr>
                    </a:p>
                  </a:txBody>
                  <a:tcPr marT="91425" marB="91425" marR="91425" marL="91425"/>
                </a:tc>
                <a:tc>
                  <a:txBody>
                    <a:bodyPr/>
                    <a:lstStyle/>
                    <a:p>
                      <a:pPr indent="0" lvl="0" marL="0" rtl="0" algn="l">
                        <a:lnSpc>
                          <a:spcPct val="90000"/>
                        </a:lnSpc>
                        <a:spcBef>
                          <a:spcPts val="800"/>
                        </a:spcBef>
                        <a:spcAft>
                          <a:spcPts val="0"/>
                        </a:spcAft>
                        <a:buNone/>
                      </a:pPr>
                      <a:r>
                        <a:rPr lang="en" sz="1800">
                          <a:solidFill>
                            <a:schemeClr val="dk1"/>
                          </a:solidFill>
                          <a:latin typeface="Consolas"/>
                          <a:ea typeface="Consolas"/>
                          <a:cs typeface="Consolas"/>
                          <a:sym typeface="Consolas"/>
                        </a:rPr>
                        <a:t>"idroxichloroquinne"</a:t>
                      </a:r>
                      <a:endParaRPr sz="18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500">
                          <a:latin typeface="Cambria Math"/>
                          <a:ea typeface="Cambria Math"/>
                          <a:cs typeface="Cambria Math"/>
                          <a:sym typeface="Cambria Math"/>
                        </a:rPr>
                        <a:t>17</a:t>
                      </a:r>
                      <a:endParaRPr sz="1500">
                        <a:latin typeface="Cambria Math"/>
                        <a:ea typeface="Cambria Math"/>
                        <a:cs typeface="Cambria Math"/>
                        <a:sym typeface="Cambria Math"/>
                      </a:endParaRPr>
                    </a:p>
                  </a:txBody>
                  <a:tcPr marT="91425" marB="91425" marR="91425" marL="91425"/>
                </a:tc>
                <a:tc>
                  <a:txBody>
                    <a:bodyPr/>
                    <a:lstStyle/>
                    <a:p>
                      <a:pPr indent="0" lvl="0" marL="0" rtl="0" algn="l">
                        <a:spcBef>
                          <a:spcPts val="0"/>
                        </a:spcBef>
                        <a:spcAft>
                          <a:spcPts val="0"/>
                        </a:spcAft>
                        <a:buNone/>
                      </a:pPr>
                      <a:r>
                        <a:rPr lang="en" sz="1500">
                          <a:latin typeface="Cambria Math"/>
                          <a:ea typeface="Cambria Math"/>
                          <a:cs typeface="Cambria Math"/>
                          <a:sym typeface="Cambria Math"/>
                        </a:rPr>
                        <a:t>18</a:t>
                      </a:r>
                      <a:endParaRPr sz="1500">
                        <a:latin typeface="Cambria Math"/>
                        <a:ea typeface="Cambria Math"/>
                        <a:cs typeface="Cambria Math"/>
                        <a:sym typeface="Cambria Math"/>
                      </a:endParaRPr>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Thèmes communs</a:t>
            </a:r>
            <a:endParaRPr sz="2520"/>
          </a:p>
          <a:p>
            <a:pPr indent="0" lvl="0" marL="0" rtl="0" algn="l">
              <a:spcBef>
                <a:spcPts val="0"/>
              </a:spcBef>
              <a:spcAft>
                <a:spcPts val="0"/>
              </a:spcAft>
              <a:buSzPts val="990"/>
              <a:buNone/>
            </a:pPr>
            <a:r>
              <a:t/>
            </a:r>
            <a:endParaRPr sz="2520"/>
          </a:p>
          <a:p>
            <a:pPr indent="0" lvl="0" marL="0" rtl="0" algn="l">
              <a:spcBef>
                <a:spcPts val="0"/>
              </a:spcBef>
              <a:spcAft>
                <a:spcPts val="0"/>
              </a:spcAft>
              <a:buSzPts val="990"/>
              <a:buNone/>
            </a:pPr>
            <a:r>
              <a:t/>
            </a:r>
            <a:endParaRPr sz="2520"/>
          </a:p>
        </p:txBody>
      </p:sp>
      <p:sp>
        <p:nvSpPr>
          <p:cNvPr id="90" name="Google Shape;90;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Beaucoup plus difficile à évaluer</a:t>
            </a:r>
            <a:endParaRPr/>
          </a:p>
          <a:p>
            <a:pPr indent="-342900" lvl="0" marL="457200" rtl="0" algn="l">
              <a:spcBef>
                <a:spcPts val="0"/>
              </a:spcBef>
              <a:spcAft>
                <a:spcPts val="0"/>
              </a:spcAft>
              <a:buSzPts val="1800"/>
              <a:buChar char="-"/>
            </a:pPr>
            <a:r>
              <a:rPr lang="en"/>
              <a:t>La plupart des méthodes peuvent être classées comme suit :</a:t>
            </a:r>
            <a:endParaRPr/>
          </a:p>
          <a:p>
            <a:pPr indent="-317500" lvl="1" marL="914400" rtl="0" algn="l">
              <a:spcBef>
                <a:spcPts val="0"/>
              </a:spcBef>
              <a:spcAft>
                <a:spcPts val="0"/>
              </a:spcAft>
              <a:buSzPts val="1400"/>
              <a:buChar char="-"/>
            </a:pPr>
            <a:r>
              <a:rPr lang="en"/>
              <a:t>Réduction de la dimensionnalité : peu de fonctionnalités qui résument beaucoup</a:t>
            </a:r>
            <a:endParaRPr/>
          </a:p>
          <a:p>
            <a:pPr indent="-317500" lvl="1" marL="914400" rtl="0" algn="l">
              <a:spcBef>
                <a:spcPts val="0"/>
              </a:spcBef>
              <a:spcAft>
                <a:spcPts val="0"/>
              </a:spcAft>
              <a:buSzPts val="1400"/>
              <a:buChar char="-"/>
            </a:pPr>
            <a:r>
              <a:rPr lang="en"/>
              <a:t>Clustering : peu de "prototypes" représentatifs de l'ensemble de données</a:t>
            </a:r>
            <a:endParaRPr/>
          </a:p>
          <a:p>
            <a:pPr indent="0" lvl="0" marL="457200" rtl="0" algn="l">
              <a:spcBef>
                <a:spcPts val="1200"/>
              </a:spcBef>
              <a:spcAft>
                <a:spcPts val="0"/>
              </a:spcAft>
              <a:buNone/>
            </a:pPr>
            <a:r>
              <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Nous passerons en revue des exemples canoniques,</a:t>
            </a:r>
            <a:endParaRPr/>
          </a:p>
          <a:p>
            <a:pPr indent="-317500" lvl="1" marL="914400" rtl="0" algn="l">
              <a:spcBef>
                <a:spcPts val="0"/>
              </a:spcBef>
              <a:spcAft>
                <a:spcPts val="0"/>
              </a:spcAft>
              <a:buSzPts val="1400"/>
              <a:buChar char="-"/>
            </a:pPr>
            <a:r>
              <a:rPr lang="en"/>
              <a:t>PCA (réduction de dimensionnalité)</a:t>
            </a:r>
            <a:endParaRPr/>
          </a:p>
          <a:p>
            <a:pPr indent="-317500" lvl="1" marL="914400" rtl="0" algn="l">
              <a:spcBef>
                <a:spcPts val="0"/>
              </a:spcBef>
              <a:spcAft>
                <a:spcPts val="0"/>
              </a:spcAft>
              <a:buSzPts val="1400"/>
              <a:buChar char="-"/>
            </a:pPr>
            <a:r>
              <a:rPr lang="en"/>
              <a:t>K-means et clustering hiérarchique (clustering)</a:t>
            </a:r>
            <a:endParaRPr/>
          </a:p>
        </p:txBody>
      </p:sp>
      <p:sp>
        <p:nvSpPr>
          <p:cNvPr id="91" name="Google Shape;91;p19"/>
          <p:cNvSpPr/>
          <p:nvPr/>
        </p:nvSpPr>
        <p:spPr>
          <a:xfrm rot="-5400000">
            <a:off x="3762250" y="-356575"/>
            <a:ext cx="421800" cy="5555400"/>
          </a:xfrm>
          <a:prstGeom prst="leftBrace">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9"/>
          <p:cNvSpPr txBox="1"/>
          <p:nvPr/>
        </p:nvSpPr>
        <p:spPr>
          <a:xfrm>
            <a:off x="1765050" y="2752575"/>
            <a:ext cx="51711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Trouver de meilleures représentations (c'est-à-dire plus petites)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par>
                                <p:cTn fill="hold" nodeType="with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73"/>
          <p:cNvSpPr/>
          <p:nvPr/>
        </p:nvSpPr>
        <p:spPr>
          <a:xfrm>
            <a:off x="434450" y="3667800"/>
            <a:ext cx="5773800" cy="1140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latin typeface="Montserrat"/>
                <a:ea typeface="Montserrat"/>
                <a:cs typeface="Montserrat"/>
                <a:sym typeface="Montserrat"/>
              </a:rPr>
              <a:t>Distance de Levenshtein</a:t>
            </a:r>
            <a:endParaRPr sz="2520">
              <a:latin typeface="Montserrat"/>
              <a:ea typeface="Montserrat"/>
              <a:cs typeface="Montserrat"/>
              <a:sym typeface="Montserrat"/>
            </a:endParaRPr>
          </a:p>
        </p:txBody>
      </p:sp>
      <p:sp>
        <p:nvSpPr>
          <p:cNvPr id="551" name="Google Shape;551;p73"/>
          <p:cNvSpPr txBox="1"/>
          <p:nvPr>
            <p:ph idx="1" type="body"/>
          </p:nvPr>
        </p:nvSpPr>
        <p:spPr>
          <a:xfrm>
            <a:off x="311700" y="1152475"/>
            <a:ext cx="8520600" cy="114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latin typeface="Montserrat"/>
                <a:ea typeface="Montserrat"/>
                <a:cs typeface="Montserrat"/>
                <a:sym typeface="Montserrat"/>
              </a:rPr>
              <a:t>Pour les séquences (symboles, bits) de longueur différente.</a:t>
            </a:r>
            <a:endParaRPr sz="1600">
              <a:latin typeface="Montserrat"/>
              <a:ea typeface="Montserrat"/>
              <a:cs typeface="Montserrat"/>
              <a:sym typeface="Montserrat"/>
            </a:endParaRPr>
          </a:p>
          <a:p>
            <a:pPr indent="0" lvl="0" marL="0" rtl="0" algn="l">
              <a:spcBef>
                <a:spcPts val="1200"/>
              </a:spcBef>
              <a:spcAft>
                <a:spcPts val="0"/>
              </a:spcAft>
              <a:buClr>
                <a:schemeClr val="dk1"/>
              </a:buClr>
              <a:buSzPts val="1100"/>
              <a:buFont typeface="Arial"/>
              <a:buNone/>
            </a:pPr>
            <a:r>
              <a:rPr lang="en" sz="1600">
                <a:latin typeface="Montserrat"/>
                <a:ea typeface="Montserrat"/>
                <a:cs typeface="Montserrat"/>
                <a:sym typeface="Montserrat"/>
              </a:rPr>
              <a:t>nombre de caractères à modifier ajouter ou supprimer pour passer de X à Y :</a:t>
            </a:r>
            <a:endParaRPr sz="1600">
              <a:latin typeface="Montserrat"/>
              <a:ea typeface="Montserrat"/>
              <a:cs typeface="Montserrat"/>
              <a:sym typeface="Montserrat"/>
            </a:endParaRPr>
          </a:p>
          <a:p>
            <a:pPr indent="0" lvl="0" marL="0" rtl="0" algn="l">
              <a:spcBef>
                <a:spcPts val="1200"/>
              </a:spcBef>
              <a:spcAft>
                <a:spcPts val="1200"/>
              </a:spcAft>
              <a:buClr>
                <a:schemeClr val="dk1"/>
              </a:buClr>
              <a:buSzPts val="1100"/>
              <a:buFont typeface="Arial"/>
              <a:buNone/>
            </a:pPr>
            <a:r>
              <a:t/>
            </a:r>
            <a:endParaRPr sz="1600">
              <a:latin typeface="Montserrat"/>
              <a:ea typeface="Montserrat"/>
              <a:cs typeface="Montserrat"/>
              <a:sym typeface="Montserrat"/>
            </a:endParaRPr>
          </a:p>
        </p:txBody>
      </p:sp>
      <p:sp>
        <p:nvSpPr>
          <p:cNvPr id="552" name="Google Shape;552;p73"/>
          <p:cNvSpPr txBox="1"/>
          <p:nvPr>
            <p:ph idx="1" type="body"/>
          </p:nvPr>
        </p:nvSpPr>
        <p:spPr>
          <a:xfrm>
            <a:off x="528375" y="3697100"/>
            <a:ext cx="1241400" cy="444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None/>
            </a:pPr>
            <a:r>
              <a:rPr lang="en">
                <a:latin typeface="Montserrat"/>
                <a:ea typeface="Montserrat"/>
                <a:cs typeface="Montserrat"/>
                <a:sym typeface="Montserrat"/>
              </a:rPr>
              <a:t>Exemple :</a:t>
            </a:r>
            <a:endParaRPr/>
          </a:p>
        </p:txBody>
      </p:sp>
      <p:sp>
        <p:nvSpPr>
          <p:cNvPr id="553" name="Google Shape;553;p73"/>
          <p:cNvSpPr txBox="1"/>
          <p:nvPr>
            <p:ph idx="1" type="body"/>
          </p:nvPr>
        </p:nvSpPr>
        <p:spPr>
          <a:xfrm>
            <a:off x="2375725" y="3697100"/>
            <a:ext cx="2110800" cy="444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None/>
            </a:pPr>
            <a:r>
              <a:rPr lang="en">
                <a:latin typeface="Roboto Mono"/>
                <a:ea typeface="Roboto Mono"/>
                <a:cs typeface="Roboto Mono"/>
                <a:sym typeface="Roboto Mono"/>
              </a:rPr>
              <a:t>intelligence</a:t>
            </a:r>
            <a:endParaRPr>
              <a:latin typeface="Roboto Mono"/>
              <a:ea typeface="Roboto Mono"/>
              <a:cs typeface="Roboto Mono"/>
              <a:sym typeface="Roboto Mono"/>
            </a:endParaRPr>
          </a:p>
        </p:txBody>
      </p:sp>
      <p:sp>
        <p:nvSpPr>
          <p:cNvPr id="554" name="Google Shape;554;p73"/>
          <p:cNvSpPr txBox="1"/>
          <p:nvPr>
            <p:ph idx="1" type="body"/>
          </p:nvPr>
        </p:nvSpPr>
        <p:spPr>
          <a:xfrm>
            <a:off x="2375725" y="4141400"/>
            <a:ext cx="247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Roboto Mono"/>
                <a:ea typeface="Roboto Mono"/>
                <a:cs typeface="Roboto Mono"/>
                <a:sym typeface="Roboto Mono"/>
              </a:rPr>
              <a:t>ixteuligncée</a:t>
            </a:r>
            <a:endParaRPr>
              <a:latin typeface="Roboto Mono"/>
              <a:ea typeface="Roboto Mono"/>
              <a:cs typeface="Roboto Mono"/>
              <a:sym typeface="Roboto Mono"/>
            </a:endParaRPr>
          </a:p>
        </p:txBody>
      </p:sp>
      <p:sp>
        <p:nvSpPr>
          <p:cNvPr id="555" name="Google Shape;555;p73"/>
          <p:cNvSpPr txBox="1"/>
          <p:nvPr>
            <p:ph idx="1" type="body"/>
          </p:nvPr>
        </p:nvSpPr>
        <p:spPr>
          <a:xfrm>
            <a:off x="1793450" y="3697100"/>
            <a:ext cx="558600" cy="444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None/>
            </a:pPr>
            <a:r>
              <a:rPr lang="en">
                <a:latin typeface="Cambria"/>
                <a:ea typeface="Cambria"/>
                <a:cs typeface="Cambria"/>
                <a:sym typeface="Cambria"/>
              </a:rPr>
              <a:t>x =</a:t>
            </a:r>
            <a:endParaRPr>
              <a:latin typeface="Cambria"/>
              <a:ea typeface="Cambria"/>
              <a:cs typeface="Cambria"/>
              <a:sym typeface="Cambria"/>
            </a:endParaRPr>
          </a:p>
        </p:txBody>
      </p:sp>
      <p:sp>
        <p:nvSpPr>
          <p:cNvPr id="556" name="Google Shape;556;p73"/>
          <p:cNvSpPr txBox="1"/>
          <p:nvPr>
            <p:ph idx="1" type="body"/>
          </p:nvPr>
        </p:nvSpPr>
        <p:spPr>
          <a:xfrm>
            <a:off x="1793450" y="4141400"/>
            <a:ext cx="558600" cy="444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None/>
            </a:pPr>
            <a:r>
              <a:rPr lang="en">
                <a:latin typeface="Cambria"/>
                <a:ea typeface="Cambria"/>
                <a:cs typeface="Cambria"/>
                <a:sym typeface="Cambria"/>
              </a:rPr>
              <a:t>y =</a:t>
            </a:r>
            <a:endParaRPr>
              <a:latin typeface="Cambria"/>
              <a:ea typeface="Cambria"/>
              <a:cs typeface="Cambria"/>
              <a:sym typeface="Cambria"/>
            </a:endParaRPr>
          </a:p>
        </p:txBody>
      </p:sp>
      <p:sp>
        <p:nvSpPr>
          <p:cNvPr id="557" name="Google Shape;557;p73"/>
          <p:cNvSpPr txBox="1"/>
          <p:nvPr>
            <p:ph idx="1" type="body"/>
          </p:nvPr>
        </p:nvSpPr>
        <p:spPr>
          <a:xfrm>
            <a:off x="4888350" y="3889800"/>
            <a:ext cx="1284900" cy="444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None/>
            </a:pPr>
            <a:r>
              <a:rPr lang="en">
                <a:latin typeface="Cambria"/>
                <a:ea typeface="Cambria"/>
                <a:cs typeface="Cambria"/>
                <a:sym typeface="Cambria"/>
              </a:rPr>
              <a:t>E(x, y) = 5</a:t>
            </a:r>
            <a:endParaRPr>
              <a:latin typeface="Cambria"/>
              <a:ea typeface="Cambria"/>
              <a:cs typeface="Cambria"/>
              <a:sym typeface="Cambria"/>
            </a:endParaRPr>
          </a:p>
        </p:txBody>
      </p:sp>
      <p:sp>
        <p:nvSpPr>
          <p:cNvPr id="558" name="Google Shape;558;p73"/>
          <p:cNvSpPr txBox="1"/>
          <p:nvPr>
            <p:ph idx="1" type="body"/>
          </p:nvPr>
        </p:nvSpPr>
        <p:spPr>
          <a:xfrm>
            <a:off x="434450" y="2410800"/>
            <a:ext cx="1506300" cy="321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dk1"/>
              </a:buClr>
              <a:buSzPts val="770"/>
              <a:buFont typeface="Arial"/>
              <a:buNone/>
            </a:pPr>
            <a:r>
              <a:rPr lang="en" sz="910">
                <a:latin typeface="Montserrat"/>
                <a:ea typeface="Montserrat"/>
                <a:cs typeface="Montserrat"/>
                <a:sym typeface="Montserrat"/>
              </a:rPr>
              <a:t>remplacer:</a:t>
            </a:r>
            <a:endParaRPr sz="910">
              <a:latin typeface="Montserrat"/>
              <a:ea typeface="Montserrat"/>
              <a:cs typeface="Montserrat"/>
              <a:sym typeface="Montserrat"/>
            </a:endParaRPr>
          </a:p>
        </p:txBody>
      </p:sp>
      <p:sp>
        <p:nvSpPr>
          <p:cNvPr id="559" name="Google Shape;559;p73"/>
          <p:cNvSpPr txBox="1"/>
          <p:nvPr>
            <p:ph idx="1" type="body"/>
          </p:nvPr>
        </p:nvSpPr>
        <p:spPr>
          <a:xfrm>
            <a:off x="434450" y="2732700"/>
            <a:ext cx="1506300" cy="321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dk1"/>
              </a:buClr>
              <a:buSzPts val="770"/>
              <a:buFont typeface="Arial"/>
              <a:buNone/>
            </a:pPr>
            <a:r>
              <a:rPr lang="en" sz="910">
                <a:latin typeface="Montserrat"/>
                <a:ea typeface="Montserrat"/>
                <a:cs typeface="Montserrat"/>
                <a:sym typeface="Montserrat"/>
              </a:rPr>
              <a:t>ajouter:</a:t>
            </a:r>
            <a:endParaRPr sz="910">
              <a:latin typeface="Montserrat"/>
              <a:ea typeface="Montserrat"/>
              <a:cs typeface="Montserrat"/>
              <a:sym typeface="Montserrat"/>
            </a:endParaRPr>
          </a:p>
        </p:txBody>
      </p:sp>
      <p:sp>
        <p:nvSpPr>
          <p:cNvPr id="560" name="Google Shape;560;p73"/>
          <p:cNvSpPr txBox="1"/>
          <p:nvPr>
            <p:ph idx="1" type="body"/>
          </p:nvPr>
        </p:nvSpPr>
        <p:spPr>
          <a:xfrm>
            <a:off x="434450" y="3110038"/>
            <a:ext cx="1506300" cy="321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dk1"/>
              </a:buClr>
              <a:buSzPts val="770"/>
              <a:buFont typeface="Arial"/>
              <a:buNone/>
            </a:pPr>
            <a:r>
              <a:rPr lang="en" sz="910">
                <a:latin typeface="Montserrat"/>
                <a:ea typeface="Montserrat"/>
                <a:cs typeface="Montserrat"/>
                <a:sym typeface="Montserrat"/>
              </a:rPr>
              <a:t>retirer:</a:t>
            </a:r>
            <a:endParaRPr sz="910">
              <a:latin typeface="Montserrat"/>
              <a:ea typeface="Montserrat"/>
              <a:cs typeface="Montserrat"/>
              <a:sym typeface="Montserrat"/>
            </a:endParaRPr>
          </a:p>
        </p:txBody>
      </p:sp>
      <p:pic>
        <p:nvPicPr>
          <p:cNvPr descr="x_i \rightarrow a" id="561" name="Google Shape;561;p73" title="MathEquation,#414141"/>
          <p:cNvPicPr preferRelativeResize="0"/>
          <p:nvPr/>
        </p:nvPicPr>
        <p:blipFill>
          <a:blip r:embed="rId3">
            <a:alphaModFix/>
          </a:blip>
          <a:stretch>
            <a:fillRect/>
          </a:stretch>
        </p:blipFill>
        <p:spPr>
          <a:xfrm>
            <a:off x="1842900" y="2522975"/>
            <a:ext cx="762624" cy="209725"/>
          </a:xfrm>
          <a:prstGeom prst="rect">
            <a:avLst/>
          </a:prstGeom>
          <a:noFill/>
          <a:ln>
            <a:noFill/>
          </a:ln>
        </p:spPr>
      </p:pic>
      <p:pic>
        <p:nvPicPr>
          <p:cNvPr descr="x_i \rightarrow x_i \cdot a" id="562" name="Google Shape;562;p73" title="MathEquation,#414141"/>
          <p:cNvPicPr preferRelativeResize="0"/>
          <p:nvPr/>
        </p:nvPicPr>
        <p:blipFill>
          <a:blip r:embed="rId4">
            <a:alphaModFix/>
          </a:blip>
          <a:stretch>
            <a:fillRect/>
          </a:stretch>
        </p:blipFill>
        <p:spPr>
          <a:xfrm>
            <a:off x="1842900" y="2788782"/>
            <a:ext cx="1181658" cy="209725"/>
          </a:xfrm>
          <a:prstGeom prst="rect">
            <a:avLst/>
          </a:prstGeom>
          <a:noFill/>
          <a:ln>
            <a:noFill/>
          </a:ln>
        </p:spPr>
      </p:pic>
      <p:pic>
        <p:nvPicPr>
          <p:cNvPr descr="x_{i-1} \cdot x_i \cdot x_{i+1} \rightarrow x_{i-1} \cdot x_{i+1}" id="563" name="Google Shape;563;p73" title="MathEquation,#414141"/>
          <p:cNvPicPr preferRelativeResize="0"/>
          <p:nvPr/>
        </p:nvPicPr>
        <p:blipFill>
          <a:blip r:embed="rId5">
            <a:alphaModFix/>
          </a:blip>
          <a:stretch>
            <a:fillRect/>
          </a:stretch>
        </p:blipFill>
        <p:spPr>
          <a:xfrm>
            <a:off x="1573285" y="3166128"/>
            <a:ext cx="2843764" cy="209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8"/>
                                        </p:tgtEl>
                                        <p:attrNameLst>
                                          <p:attrName>style.visibility</p:attrName>
                                        </p:attrNameLst>
                                      </p:cBhvr>
                                      <p:to>
                                        <p:strVal val="visible"/>
                                      </p:to>
                                    </p:set>
                                    <p:animEffect filter="fade" transition="in">
                                      <p:cBhvr>
                                        <p:cTn dur="1000"/>
                                        <p:tgtEl>
                                          <p:spTgt spid="558"/>
                                        </p:tgtEl>
                                      </p:cBhvr>
                                    </p:animEffect>
                                  </p:childTnLst>
                                </p:cTn>
                              </p:par>
                              <p:par>
                                <p:cTn fill="hold" nodeType="withEffect" presetClass="entr" presetID="10" presetSubtype="0">
                                  <p:stCondLst>
                                    <p:cond delay="0"/>
                                  </p:stCondLst>
                                  <p:childTnLst>
                                    <p:set>
                                      <p:cBhvr>
                                        <p:cTn dur="1" fill="hold">
                                          <p:stCondLst>
                                            <p:cond delay="0"/>
                                          </p:stCondLst>
                                        </p:cTn>
                                        <p:tgtEl>
                                          <p:spTgt spid="559"/>
                                        </p:tgtEl>
                                        <p:attrNameLst>
                                          <p:attrName>style.visibility</p:attrName>
                                        </p:attrNameLst>
                                      </p:cBhvr>
                                      <p:to>
                                        <p:strVal val="visible"/>
                                      </p:to>
                                    </p:set>
                                    <p:animEffect filter="fade" transition="in">
                                      <p:cBhvr>
                                        <p:cTn dur="1000"/>
                                        <p:tgtEl>
                                          <p:spTgt spid="559"/>
                                        </p:tgtEl>
                                      </p:cBhvr>
                                    </p:animEffect>
                                  </p:childTnLst>
                                </p:cTn>
                              </p:par>
                              <p:par>
                                <p:cTn fill="hold" nodeType="withEffect" presetClass="entr" presetID="10" presetSubtype="0">
                                  <p:stCondLst>
                                    <p:cond delay="0"/>
                                  </p:stCondLst>
                                  <p:childTnLst>
                                    <p:set>
                                      <p:cBhvr>
                                        <p:cTn dur="1" fill="hold">
                                          <p:stCondLst>
                                            <p:cond delay="0"/>
                                          </p:stCondLst>
                                        </p:cTn>
                                        <p:tgtEl>
                                          <p:spTgt spid="560"/>
                                        </p:tgtEl>
                                        <p:attrNameLst>
                                          <p:attrName>style.visibility</p:attrName>
                                        </p:attrNameLst>
                                      </p:cBhvr>
                                      <p:to>
                                        <p:strVal val="visible"/>
                                      </p:to>
                                    </p:set>
                                    <p:animEffect filter="fade" transition="in">
                                      <p:cBhvr>
                                        <p:cTn dur="1000"/>
                                        <p:tgtEl>
                                          <p:spTgt spid="560"/>
                                        </p:tgtEl>
                                      </p:cBhvr>
                                    </p:animEffect>
                                  </p:childTnLst>
                                </p:cTn>
                              </p:par>
                              <p:par>
                                <p:cTn fill="hold" nodeType="withEffect" presetClass="entr" presetID="10" presetSubtype="0">
                                  <p:stCondLst>
                                    <p:cond delay="0"/>
                                  </p:stCondLst>
                                  <p:childTnLst>
                                    <p:set>
                                      <p:cBhvr>
                                        <p:cTn dur="1" fill="hold">
                                          <p:stCondLst>
                                            <p:cond delay="0"/>
                                          </p:stCondLst>
                                        </p:cTn>
                                        <p:tgtEl>
                                          <p:spTgt spid="561"/>
                                        </p:tgtEl>
                                        <p:attrNameLst>
                                          <p:attrName>style.visibility</p:attrName>
                                        </p:attrNameLst>
                                      </p:cBhvr>
                                      <p:to>
                                        <p:strVal val="visible"/>
                                      </p:to>
                                    </p:set>
                                    <p:animEffect filter="fade" transition="in">
                                      <p:cBhvr>
                                        <p:cTn dur="1000"/>
                                        <p:tgtEl>
                                          <p:spTgt spid="561"/>
                                        </p:tgtEl>
                                      </p:cBhvr>
                                    </p:animEffect>
                                  </p:childTnLst>
                                </p:cTn>
                              </p:par>
                              <p:par>
                                <p:cTn fill="hold" nodeType="withEffect" presetClass="entr" presetID="10" presetSubtype="0">
                                  <p:stCondLst>
                                    <p:cond delay="0"/>
                                  </p:stCondLst>
                                  <p:childTnLst>
                                    <p:set>
                                      <p:cBhvr>
                                        <p:cTn dur="1" fill="hold">
                                          <p:stCondLst>
                                            <p:cond delay="0"/>
                                          </p:stCondLst>
                                        </p:cTn>
                                        <p:tgtEl>
                                          <p:spTgt spid="562"/>
                                        </p:tgtEl>
                                        <p:attrNameLst>
                                          <p:attrName>style.visibility</p:attrName>
                                        </p:attrNameLst>
                                      </p:cBhvr>
                                      <p:to>
                                        <p:strVal val="visible"/>
                                      </p:to>
                                    </p:set>
                                    <p:animEffect filter="fade" transition="in">
                                      <p:cBhvr>
                                        <p:cTn dur="1000"/>
                                        <p:tgtEl>
                                          <p:spTgt spid="562"/>
                                        </p:tgtEl>
                                      </p:cBhvr>
                                    </p:animEffect>
                                  </p:childTnLst>
                                </p:cTn>
                              </p:par>
                              <p:par>
                                <p:cTn fill="hold" nodeType="withEffect" presetClass="entr" presetID="10" presetSubtype="0">
                                  <p:stCondLst>
                                    <p:cond delay="0"/>
                                  </p:stCondLst>
                                  <p:childTnLst>
                                    <p:set>
                                      <p:cBhvr>
                                        <p:cTn dur="1" fill="hold">
                                          <p:stCondLst>
                                            <p:cond delay="0"/>
                                          </p:stCondLst>
                                        </p:cTn>
                                        <p:tgtEl>
                                          <p:spTgt spid="563"/>
                                        </p:tgtEl>
                                        <p:attrNameLst>
                                          <p:attrName>style.visibility</p:attrName>
                                        </p:attrNameLst>
                                      </p:cBhvr>
                                      <p:to>
                                        <p:strVal val="visible"/>
                                      </p:to>
                                    </p:set>
                                    <p:animEffect filter="fade" transition="in">
                                      <p:cBhvr>
                                        <p:cTn dur="1000"/>
                                        <p:tgtEl>
                                          <p:spTgt spid="5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9"/>
                                        </p:tgtEl>
                                        <p:attrNameLst>
                                          <p:attrName>style.visibility</p:attrName>
                                        </p:attrNameLst>
                                      </p:cBhvr>
                                      <p:to>
                                        <p:strVal val="visible"/>
                                      </p:to>
                                    </p:set>
                                    <p:animEffect filter="fade" transition="in">
                                      <p:cBhvr>
                                        <p:cTn dur="1000"/>
                                        <p:tgtEl>
                                          <p:spTgt spid="549"/>
                                        </p:tgtEl>
                                      </p:cBhvr>
                                    </p:animEffect>
                                  </p:childTnLst>
                                </p:cTn>
                              </p:par>
                              <p:par>
                                <p:cTn fill="hold" nodeType="withEffect" presetClass="entr" presetID="10" presetSubtype="0">
                                  <p:stCondLst>
                                    <p:cond delay="0"/>
                                  </p:stCondLst>
                                  <p:childTnLst>
                                    <p:set>
                                      <p:cBhvr>
                                        <p:cTn dur="1" fill="hold">
                                          <p:stCondLst>
                                            <p:cond delay="0"/>
                                          </p:stCondLst>
                                        </p:cTn>
                                        <p:tgtEl>
                                          <p:spTgt spid="552"/>
                                        </p:tgtEl>
                                        <p:attrNameLst>
                                          <p:attrName>style.visibility</p:attrName>
                                        </p:attrNameLst>
                                      </p:cBhvr>
                                      <p:to>
                                        <p:strVal val="visible"/>
                                      </p:to>
                                    </p:set>
                                    <p:animEffect filter="fade" transition="in">
                                      <p:cBhvr>
                                        <p:cTn dur="1000"/>
                                        <p:tgtEl>
                                          <p:spTgt spid="552"/>
                                        </p:tgtEl>
                                      </p:cBhvr>
                                    </p:animEffect>
                                  </p:childTnLst>
                                </p:cTn>
                              </p:par>
                              <p:par>
                                <p:cTn fill="hold" nodeType="with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1000"/>
                                        <p:tgtEl>
                                          <p:spTgt spid="553"/>
                                        </p:tgtEl>
                                      </p:cBhvr>
                                    </p:animEffect>
                                  </p:childTnLst>
                                </p:cTn>
                              </p:par>
                              <p:par>
                                <p:cTn fill="hold" nodeType="withEffect" presetClass="entr" presetID="10" presetSubtype="0">
                                  <p:stCondLst>
                                    <p:cond delay="0"/>
                                  </p:stCondLst>
                                  <p:childTnLst>
                                    <p:set>
                                      <p:cBhvr>
                                        <p:cTn dur="1" fill="hold">
                                          <p:stCondLst>
                                            <p:cond delay="0"/>
                                          </p:stCondLst>
                                        </p:cTn>
                                        <p:tgtEl>
                                          <p:spTgt spid="554"/>
                                        </p:tgtEl>
                                        <p:attrNameLst>
                                          <p:attrName>style.visibility</p:attrName>
                                        </p:attrNameLst>
                                      </p:cBhvr>
                                      <p:to>
                                        <p:strVal val="visible"/>
                                      </p:to>
                                    </p:set>
                                    <p:animEffect filter="fade" transition="in">
                                      <p:cBhvr>
                                        <p:cTn dur="1000"/>
                                        <p:tgtEl>
                                          <p:spTgt spid="554"/>
                                        </p:tgtEl>
                                      </p:cBhvr>
                                    </p:animEffect>
                                  </p:childTnLst>
                                </p:cTn>
                              </p:par>
                              <p:par>
                                <p:cTn fill="hold" nodeType="with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1000"/>
                                        <p:tgtEl>
                                          <p:spTgt spid="555"/>
                                        </p:tgtEl>
                                      </p:cBhvr>
                                    </p:animEffect>
                                  </p:childTnLst>
                                </p:cTn>
                              </p:par>
                              <p:par>
                                <p:cTn fill="hold" nodeType="withEffect" presetClass="entr" presetID="10" presetSubtype="0">
                                  <p:stCondLst>
                                    <p:cond delay="0"/>
                                  </p:stCondLst>
                                  <p:childTnLst>
                                    <p:set>
                                      <p:cBhvr>
                                        <p:cTn dur="1" fill="hold">
                                          <p:stCondLst>
                                            <p:cond delay="0"/>
                                          </p:stCondLst>
                                        </p:cTn>
                                        <p:tgtEl>
                                          <p:spTgt spid="556"/>
                                        </p:tgtEl>
                                        <p:attrNameLst>
                                          <p:attrName>style.visibility</p:attrName>
                                        </p:attrNameLst>
                                      </p:cBhvr>
                                      <p:to>
                                        <p:strVal val="visible"/>
                                      </p:to>
                                    </p:set>
                                    <p:animEffect filter="fade" transition="in">
                                      <p:cBhvr>
                                        <p:cTn dur="1000"/>
                                        <p:tgtEl>
                                          <p:spTgt spid="556"/>
                                        </p:tgtEl>
                                      </p:cBhvr>
                                    </p:animEffect>
                                  </p:childTnLst>
                                </p:cTn>
                              </p:par>
                              <p:par>
                                <p:cTn fill="hold" nodeType="withEffect" presetClass="entr" presetID="10" presetSubtype="0">
                                  <p:stCondLst>
                                    <p:cond delay="0"/>
                                  </p:stCondLst>
                                  <p:childTnLst>
                                    <p:set>
                                      <p:cBhvr>
                                        <p:cTn dur="1" fill="hold">
                                          <p:stCondLst>
                                            <p:cond delay="0"/>
                                          </p:stCondLst>
                                        </p:cTn>
                                        <p:tgtEl>
                                          <p:spTgt spid="557"/>
                                        </p:tgtEl>
                                        <p:attrNameLst>
                                          <p:attrName>style.visibility</p:attrName>
                                        </p:attrNameLst>
                                      </p:cBhvr>
                                      <p:to>
                                        <p:strVal val="visible"/>
                                      </p:to>
                                    </p:set>
                                    <p:animEffect filter="fade" transition="in">
                                      <p:cBhvr>
                                        <p:cTn dur="1000"/>
                                        <p:tgtEl>
                                          <p:spTgt spid="5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solidFill>
                  <a:srgbClr val="1C4587"/>
                </a:solidFill>
                <a:latin typeface="Montserrat"/>
                <a:ea typeface="Montserrat"/>
                <a:cs typeface="Montserrat"/>
                <a:sym typeface="Montserrat"/>
              </a:rPr>
              <a:t>Distance de Levenshtein</a:t>
            </a:r>
            <a:endParaRPr sz="2520">
              <a:solidFill>
                <a:srgbClr val="1C4587"/>
              </a:solidFill>
              <a:latin typeface="Montserrat"/>
              <a:ea typeface="Montserrat"/>
              <a:cs typeface="Montserrat"/>
              <a:sym typeface="Montserrat"/>
            </a:endParaRPr>
          </a:p>
          <a:p>
            <a:pPr indent="0" lvl="0" marL="0" rtl="0" algn="l">
              <a:spcBef>
                <a:spcPts val="0"/>
              </a:spcBef>
              <a:spcAft>
                <a:spcPts val="0"/>
              </a:spcAft>
              <a:buSzPts val="990"/>
              <a:buNone/>
            </a:pPr>
            <a:r>
              <a:t/>
            </a:r>
            <a:endParaRPr sz="2520">
              <a:solidFill>
                <a:srgbClr val="1C4587"/>
              </a:solidFill>
              <a:latin typeface="Montserrat"/>
              <a:ea typeface="Montserrat"/>
              <a:cs typeface="Montserrat"/>
              <a:sym typeface="Montserrat"/>
            </a:endParaRPr>
          </a:p>
        </p:txBody>
      </p:sp>
      <p:pic>
        <p:nvPicPr>
          <p:cNvPr id="569" name="Google Shape;569;p74"/>
          <p:cNvPicPr preferRelativeResize="0"/>
          <p:nvPr/>
        </p:nvPicPr>
        <p:blipFill rotWithShape="1">
          <a:blip r:embed="rId3">
            <a:alphaModFix/>
          </a:blip>
          <a:srcRect b="0" l="0" r="0" t="4607"/>
          <a:stretch/>
        </p:blipFill>
        <p:spPr>
          <a:xfrm>
            <a:off x="762000" y="1419900"/>
            <a:ext cx="7011401" cy="1657200"/>
          </a:xfrm>
          <a:prstGeom prst="rect">
            <a:avLst/>
          </a:prstGeom>
          <a:noFill/>
          <a:ln>
            <a:noFill/>
          </a:ln>
        </p:spPr>
      </p:pic>
      <p:sp>
        <p:nvSpPr>
          <p:cNvPr id="570" name="Google Shape;570;p74"/>
          <p:cNvSpPr txBox="1"/>
          <p:nvPr/>
        </p:nvSpPr>
        <p:spPr>
          <a:xfrm>
            <a:off x="1034675" y="3378975"/>
            <a:ext cx="7150800" cy="14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Montserrat"/>
                <a:ea typeface="Montserrat"/>
                <a:cs typeface="Montserrat"/>
                <a:sym typeface="Montserrat"/>
              </a:rPr>
              <a:t>AGGCTATCACCTGACCTCCAGGCCGATGCCC</a:t>
            </a:r>
            <a:endParaRPr b="1" sz="1700">
              <a:latin typeface="Montserrat"/>
              <a:ea typeface="Montserrat"/>
              <a:cs typeface="Montserrat"/>
              <a:sym typeface="Montserrat"/>
            </a:endParaRPr>
          </a:p>
          <a:p>
            <a:pPr indent="0" lvl="0" marL="0" rtl="0" algn="l">
              <a:spcBef>
                <a:spcPts val="0"/>
              </a:spcBef>
              <a:spcAft>
                <a:spcPts val="0"/>
              </a:spcAft>
              <a:buNone/>
            </a:pPr>
            <a:r>
              <a:rPr b="1" lang="en" sz="1700">
                <a:latin typeface="Montserrat"/>
                <a:ea typeface="Montserrat"/>
                <a:cs typeface="Montserrat"/>
                <a:sym typeface="Montserrat"/>
              </a:rPr>
              <a:t>TAGCTATCACGACCGCGGTCGATTTGCCCGAC</a:t>
            </a:r>
            <a:endParaRPr b="1" sz="1700">
              <a:latin typeface="Montserrat"/>
              <a:ea typeface="Montserrat"/>
              <a:cs typeface="Montserrat"/>
              <a:sym typeface="Montserrat"/>
            </a:endParaRPr>
          </a:p>
          <a:p>
            <a:pPr indent="0" lvl="0" marL="0" rtl="0" algn="l">
              <a:spcBef>
                <a:spcPts val="0"/>
              </a:spcBef>
              <a:spcAft>
                <a:spcPts val="0"/>
              </a:spcAft>
              <a:buNone/>
            </a:pPr>
            <a:r>
              <a:t/>
            </a:r>
            <a:endParaRPr b="1" sz="1700">
              <a:latin typeface="Montserrat"/>
              <a:ea typeface="Montserrat"/>
              <a:cs typeface="Montserrat"/>
              <a:sym typeface="Montserrat"/>
            </a:endParaRPr>
          </a:p>
          <a:p>
            <a:pPr indent="0" lvl="0" marL="0" rtl="0" algn="l">
              <a:spcBef>
                <a:spcPts val="0"/>
              </a:spcBef>
              <a:spcAft>
                <a:spcPts val="0"/>
              </a:spcAft>
              <a:buNone/>
            </a:pPr>
            <a:r>
              <a:rPr b="1" lang="en" sz="1700">
                <a:latin typeface="Montserrat"/>
                <a:ea typeface="Montserrat"/>
                <a:cs typeface="Montserrat"/>
                <a:sym typeface="Montserrat"/>
              </a:rPr>
              <a:t>-AGGCTATCACCTGACCTCCAGGCCGA--TGCCC---</a:t>
            </a:r>
            <a:endParaRPr b="1" sz="1700">
              <a:latin typeface="Montserrat"/>
              <a:ea typeface="Montserrat"/>
              <a:cs typeface="Montserrat"/>
              <a:sym typeface="Montserrat"/>
            </a:endParaRPr>
          </a:p>
          <a:p>
            <a:pPr indent="0" lvl="0" marL="0" rtl="0" algn="l">
              <a:spcBef>
                <a:spcPts val="0"/>
              </a:spcBef>
              <a:spcAft>
                <a:spcPts val="0"/>
              </a:spcAft>
              <a:buNone/>
            </a:pPr>
            <a:r>
              <a:rPr b="1" lang="en" sz="1700">
                <a:latin typeface="Montserrat"/>
                <a:ea typeface="Montserrat"/>
                <a:cs typeface="Montserrat"/>
                <a:sym typeface="Montserrat"/>
              </a:rPr>
              <a:t>TAG-CTATCAC--GACCGC--GGTCGATTTGCCCGAC</a:t>
            </a:r>
            <a:endParaRPr b="1" sz="1700">
              <a:latin typeface="Montserrat"/>
              <a:ea typeface="Montserrat"/>
              <a:cs typeface="Montserrat"/>
              <a:sym typeface="Montserra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graphicFrame>
        <p:nvGraphicFramePr>
          <p:cNvPr id="575" name="Google Shape;575;p75"/>
          <p:cNvGraphicFramePr/>
          <p:nvPr/>
        </p:nvGraphicFramePr>
        <p:xfrm>
          <a:off x="332288" y="1765100"/>
          <a:ext cx="3000000" cy="3000000"/>
        </p:xfrm>
        <a:graphic>
          <a:graphicData uri="http://schemas.openxmlformats.org/drawingml/2006/table">
            <a:tbl>
              <a:tblPr>
                <a:noFill/>
                <a:tableStyleId>{E4C521F2-74AC-47CA-9336-E8ABD5E745AA}</a:tableStyleId>
              </a:tblPr>
              <a:tblGrid>
                <a:gridCol w="2876475"/>
                <a:gridCol w="2577675"/>
                <a:gridCol w="1011575"/>
                <a:gridCol w="1052650"/>
                <a:gridCol w="961050"/>
              </a:tblGrid>
              <a:tr h="512025">
                <a:tc>
                  <a:txBody>
                    <a:bodyPr/>
                    <a:lstStyle/>
                    <a:p>
                      <a:pPr indent="0" lvl="0" marL="0" rtl="0" algn="l">
                        <a:lnSpc>
                          <a:spcPct val="90000"/>
                        </a:lnSpc>
                        <a:spcBef>
                          <a:spcPts val="800"/>
                        </a:spcBef>
                        <a:spcAft>
                          <a:spcPts val="0"/>
                        </a:spcAft>
                        <a:buNone/>
                      </a:pPr>
                      <a:r>
                        <a:rPr lang="en" sz="2200">
                          <a:solidFill>
                            <a:schemeClr val="dk1"/>
                          </a:solidFill>
                          <a:latin typeface="Cambria Math"/>
                          <a:ea typeface="Cambria Math"/>
                          <a:cs typeface="Cambria Math"/>
                          <a:sym typeface="Cambria Math"/>
                        </a:rPr>
                        <a:t>un</a:t>
                      </a:r>
                      <a:endParaRPr sz="1200"/>
                    </a:p>
                  </a:txBody>
                  <a:tcPr marT="91425" marB="91425" marR="91425" marL="91425">
                    <a:lnB cap="flat" cmpd="sng" w="28575">
                      <a:solidFill>
                        <a:srgbClr val="9E9E9E"/>
                      </a:solidFill>
                      <a:prstDash val="solid"/>
                      <a:round/>
                      <a:headEnd len="sm" w="sm" type="none"/>
                      <a:tailEnd len="sm" w="sm" type="none"/>
                    </a:lnB>
                  </a:tcPr>
                </a:tc>
                <a:tc>
                  <a:txBody>
                    <a:bodyPr/>
                    <a:lstStyle/>
                    <a:p>
                      <a:pPr indent="0" lvl="0" marL="0" rtl="0" algn="l">
                        <a:lnSpc>
                          <a:spcPct val="90000"/>
                        </a:lnSpc>
                        <a:spcBef>
                          <a:spcPts val="800"/>
                        </a:spcBef>
                        <a:spcAft>
                          <a:spcPts val="0"/>
                        </a:spcAft>
                        <a:buNone/>
                      </a:pPr>
                      <a:r>
                        <a:rPr lang="en" sz="2200">
                          <a:solidFill>
                            <a:schemeClr val="dk1"/>
                          </a:solidFill>
                          <a:latin typeface="Cambria Math"/>
                          <a:ea typeface="Cambria Math"/>
                          <a:cs typeface="Cambria Math"/>
                          <a:sym typeface="Cambria Math"/>
                        </a:rPr>
                        <a:t>b</a:t>
                      </a:r>
                      <a:endParaRPr sz="1200"/>
                    </a:p>
                  </a:txBody>
                  <a:tcPr marT="91425" marB="91425" marR="91425" marL="91425">
                    <a:lnB cap="flat" cmpd="sng" w="28575">
                      <a:solidFill>
                        <a:srgbClr val="9E9E9E"/>
                      </a:solidFill>
                      <a:prstDash val="solid"/>
                      <a:round/>
                      <a:headEnd len="sm" w="sm" type="none"/>
                      <a:tailEnd len="sm" w="sm" type="none"/>
                    </a:lnB>
                  </a:tcPr>
                </a:tc>
                <a:tc>
                  <a:txBody>
                    <a:bodyPr/>
                    <a:lstStyle/>
                    <a:p>
                      <a:pPr indent="0" lvl="0" marL="0" rtl="0" algn="l">
                        <a:lnSpc>
                          <a:spcPct val="90000"/>
                        </a:lnSpc>
                        <a:spcBef>
                          <a:spcPts val="800"/>
                        </a:spcBef>
                        <a:spcAft>
                          <a:spcPts val="0"/>
                        </a:spcAft>
                        <a:buClr>
                          <a:schemeClr val="dk1"/>
                        </a:buClr>
                        <a:buSzPts val="1100"/>
                        <a:buFont typeface="Arial"/>
                        <a:buNone/>
                      </a:pPr>
                      <a:r>
                        <a:rPr lang="en" sz="1900">
                          <a:solidFill>
                            <a:schemeClr val="dk1"/>
                          </a:solidFill>
                          <a:latin typeface="Cambria Math"/>
                          <a:ea typeface="Cambria Math"/>
                          <a:cs typeface="Cambria Math"/>
                          <a:sym typeface="Cambria Math"/>
                        </a:rPr>
                        <a:t>dl(a,b)</a:t>
                      </a:r>
                      <a:endParaRPr sz="2200">
                        <a:solidFill>
                          <a:schemeClr val="dk1"/>
                        </a:solidFill>
                        <a:latin typeface="Cambria Math"/>
                        <a:ea typeface="Cambria Math"/>
                        <a:cs typeface="Cambria Math"/>
                        <a:sym typeface="Cambria Math"/>
                      </a:endParaRPr>
                    </a:p>
                  </a:txBody>
                  <a:tcPr marT="91425" marB="91425" marR="91425" marL="91425">
                    <a:lnB cap="flat" cmpd="sng" w="28575">
                      <a:solidFill>
                        <a:srgbClr val="9E9E9E"/>
                      </a:solidFill>
                      <a:prstDash val="solid"/>
                      <a:round/>
                      <a:headEnd len="sm" w="sm" type="none"/>
                      <a:tailEnd len="sm" w="sm" type="none"/>
                    </a:lnB>
                  </a:tcPr>
                </a:tc>
                <a:tc>
                  <a:txBody>
                    <a:bodyPr/>
                    <a:lstStyle/>
                    <a:p>
                      <a:pPr indent="0" lvl="0" marL="0" rtl="0" algn="l">
                        <a:lnSpc>
                          <a:spcPct val="90000"/>
                        </a:lnSpc>
                        <a:spcBef>
                          <a:spcPts val="800"/>
                        </a:spcBef>
                        <a:spcAft>
                          <a:spcPts val="0"/>
                        </a:spcAft>
                        <a:buNone/>
                      </a:pPr>
                      <a:r>
                        <a:rPr lang="en" sz="1900">
                          <a:solidFill>
                            <a:schemeClr val="dk1"/>
                          </a:solidFill>
                          <a:latin typeface="Cambria Math"/>
                          <a:ea typeface="Cambria Math"/>
                          <a:cs typeface="Cambria Math"/>
                          <a:sym typeface="Cambria Math"/>
                        </a:rPr>
                        <a:t>dh(a,b)</a:t>
                      </a:r>
                      <a:endParaRPr sz="900"/>
                    </a:p>
                  </a:txBody>
                  <a:tcPr marT="91425" marB="91425" marR="91425" marL="91425">
                    <a:lnB cap="flat" cmpd="sng" w="28575">
                      <a:solidFill>
                        <a:srgbClr val="9E9E9E"/>
                      </a:solidFill>
                      <a:prstDash val="solid"/>
                      <a:round/>
                      <a:headEnd len="sm" w="sm" type="none"/>
                      <a:tailEnd len="sm" w="sm" type="none"/>
                    </a:lnB>
                  </a:tcPr>
                </a:tc>
                <a:tc>
                  <a:txBody>
                    <a:bodyPr/>
                    <a:lstStyle/>
                    <a:p>
                      <a:pPr indent="0" lvl="0" marL="0" rtl="0" algn="l">
                        <a:lnSpc>
                          <a:spcPct val="90000"/>
                        </a:lnSpc>
                        <a:spcBef>
                          <a:spcPts val="800"/>
                        </a:spcBef>
                        <a:spcAft>
                          <a:spcPts val="0"/>
                        </a:spcAft>
                        <a:buNone/>
                      </a:pPr>
                      <a:r>
                        <a:rPr lang="en" sz="1800">
                          <a:solidFill>
                            <a:schemeClr val="dk1"/>
                          </a:solidFill>
                          <a:latin typeface="Consolas"/>
                          <a:ea typeface="Consolas"/>
                          <a:cs typeface="Consolas"/>
                          <a:sym typeface="Consolas"/>
                        </a:rPr>
                        <a:t>len(a)</a:t>
                      </a:r>
                      <a:endParaRPr sz="1800">
                        <a:solidFill>
                          <a:schemeClr val="dk1"/>
                        </a:solidFill>
                        <a:latin typeface="Consolas"/>
                        <a:ea typeface="Consolas"/>
                        <a:cs typeface="Consolas"/>
                        <a:sym typeface="Consolas"/>
                      </a:endParaRPr>
                    </a:p>
                  </a:txBody>
                  <a:tcPr marT="91425" marB="91425" marR="91425" marL="91425">
                    <a:lnB cap="flat" cmpd="sng" w="28575">
                      <a:solidFill>
                        <a:srgbClr val="9E9E9E"/>
                      </a:solidFill>
                      <a:prstDash val="solid"/>
                      <a:round/>
                      <a:headEnd len="sm" w="sm" type="none"/>
                      <a:tailEnd len="sm" w="sm" type="none"/>
                    </a:lnB>
                  </a:tcPr>
                </a:tc>
              </a:tr>
              <a:tr h="381000">
                <a:tc>
                  <a:txBody>
                    <a:bodyPr/>
                    <a:lstStyle/>
                    <a:p>
                      <a:pPr indent="0" lvl="0" marL="0" rtl="0" algn="l">
                        <a:lnSpc>
                          <a:spcPct val="90000"/>
                        </a:lnSpc>
                        <a:spcBef>
                          <a:spcPts val="800"/>
                        </a:spcBef>
                        <a:spcAft>
                          <a:spcPts val="0"/>
                        </a:spcAft>
                        <a:buNone/>
                      </a:pPr>
                      <a:r>
                        <a:rPr lang="en" sz="1600">
                          <a:solidFill>
                            <a:schemeClr val="dk1"/>
                          </a:solidFill>
                          <a:latin typeface="Consolas"/>
                          <a:ea typeface="Consolas"/>
                          <a:cs typeface="Consolas"/>
                          <a:sym typeface="Consolas"/>
                        </a:rPr>
                        <a:t>"0000"</a:t>
                      </a:r>
                      <a:endParaRPr sz="1600">
                        <a:latin typeface="Consolas"/>
                        <a:ea typeface="Consolas"/>
                        <a:cs typeface="Consolas"/>
                        <a:sym typeface="Consolas"/>
                      </a:endParaRPr>
                    </a:p>
                  </a:txBody>
                  <a:tcPr marT="91425" marB="91425" marR="91425" marL="91425">
                    <a:lnT cap="flat" cmpd="sng" w="28575">
                      <a:solidFill>
                        <a:srgbClr val="9E9E9E"/>
                      </a:solidFill>
                      <a:prstDash val="solid"/>
                      <a:round/>
                      <a:headEnd len="sm" w="sm" type="none"/>
                      <a:tailEnd len="sm" w="sm" type="none"/>
                    </a:lnT>
                  </a:tcPr>
                </a:tc>
                <a:tc>
                  <a:txBody>
                    <a:bodyPr/>
                    <a:lstStyle/>
                    <a:p>
                      <a:pPr indent="0" lvl="0" marL="0" rtl="0" algn="l">
                        <a:lnSpc>
                          <a:spcPct val="90000"/>
                        </a:lnSpc>
                        <a:spcBef>
                          <a:spcPts val="800"/>
                        </a:spcBef>
                        <a:spcAft>
                          <a:spcPts val="0"/>
                        </a:spcAft>
                        <a:buNone/>
                      </a:pPr>
                      <a:r>
                        <a:rPr lang="en" sz="1600">
                          <a:solidFill>
                            <a:schemeClr val="dk1"/>
                          </a:solidFill>
                          <a:latin typeface="Consolas"/>
                          <a:ea typeface="Consolas"/>
                          <a:cs typeface="Consolas"/>
                          <a:sym typeface="Consolas"/>
                        </a:rPr>
                        <a:t>"1111"</a:t>
                      </a:r>
                      <a:endParaRPr sz="1600">
                        <a:latin typeface="Consolas"/>
                        <a:ea typeface="Consolas"/>
                        <a:cs typeface="Consolas"/>
                        <a:sym typeface="Consolas"/>
                      </a:endParaRPr>
                    </a:p>
                  </a:txBody>
                  <a:tcPr marT="91425" marB="91425" marR="91425" marL="91425">
                    <a:lnR cap="flat" cmpd="sng" w="952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500">
                          <a:latin typeface="Cambria Math"/>
                          <a:ea typeface="Cambria Math"/>
                          <a:cs typeface="Cambria Math"/>
                          <a:sym typeface="Cambria Math"/>
                        </a:rPr>
                        <a:t>4</a:t>
                      </a:r>
                      <a:endParaRPr sz="1500">
                        <a:solidFill>
                          <a:schemeClr val="dk1"/>
                        </a:solidFill>
                        <a:latin typeface="Cambria Math"/>
                        <a:ea typeface="Cambria Math"/>
                        <a:cs typeface="Cambria Math"/>
                        <a:sym typeface="Cambria Math"/>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Cambria Math"/>
                          <a:ea typeface="Cambria Math"/>
                          <a:cs typeface="Cambria Math"/>
                          <a:sym typeface="Cambria Math"/>
                        </a:rPr>
                        <a:t>4</a:t>
                      </a:r>
                      <a:endParaRPr sz="1500">
                        <a:latin typeface="Cambria Math"/>
                        <a:ea typeface="Cambria Math"/>
                        <a:cs typeface="Cambria Math"/>
                        <a:sym typeface="Cambria Math"/>
                      </a:endParaRPr>
                    </a:p>
                  </a:txBody>
                  <a:tcPr marT="91425" marB="91425" marR="91425" marL="91425">
                    <a:lnL cap="flat" cmpd="sng" w="9525">
                      <a:solidFill>
                        <a:srgbClr val="9E9E9E"/>
                      </a:solidFill>
                      <a:prstDash val="solid"/>
                      <a:round/>
                      <a:headEnd len="sm" w="sm" type="none"/>
                      <a:tailEnd len="sm" w="sm" type="none"/>
                    </a:lnL>
                    <a:lnT cap="flat" cmpd="sng" w="2857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500">
                          <a:latin typeface="Cambria Math"/>
                          <a:ea typeface="Cambria Math"/>
                          <a:cs typeface="Cambria Math"/>
                          <a:sym typeface="Cambria Math"/>
                        </a:rPr>
                        <a:t>4</a:t>
                      </a:r>
                      <a:endParaRPr sz="1500">
                        <a:latin typeface="Cambria Math"/>
                        <a:ea typeface="Cambria Math"/>
                        <a:cs typeface="Cambria Math"/>
                        <a:sym typeface="Cambria Math"/>
                      </a:endParaRPr>
                    </a:p>
                  </a:txBody>
                  <a:tcPr marT="91425" marB="91425" marR="91425" marL="91425">
                    <a:lnT cap="flat" cmpd="sng" w="28575">
                      <a:solidFill>
                        <a:srgbClr val="9E9E9E"/>
                      </a:solidFill>
                      <a:prstDash val="solid"/>
                      <a:round/>
                      <a:headEnd len="sm" w="sm" type="none"/>
                      <a:tailEnd len="sm" w="sm" type="none"/>
                    </a:lnT>
                  </a:tcPr>
                </a:tc>
              </a:tr>
              <a:tr h="388600">
                <a:tc>
                  <a:txBody>
                    <a:bodyPr/>
                    <a:lstStyle/>
                    <a:p>
                      <a:pPr indent="0" lvl="0" marL="0" rtl="0" algn="l">
                        <a:lnSpc>
                          <a:spcPct val="90000"/>
                        </a:lnSpc>
                        <a:spcBef>
                          <a:spcPts val="800"/>
                        </a:spcBef>
                        <a:spcAft>
                          <a:spcPts val="0"/>
                        </a:spcAft>
                        <a:buNone/>
                      </a:pPr>
                      <a:r>
                        <a:rPr lang="en" sz="1600">
                          <a:solidFill>
                            <a:schemeClr val="dk1"/>
                          </a:solidFill>
                          <a:latin typeface="Consolas"/>
                          <a:ea typeface="Consolas"/>
                          <a:cs typeface="Consolas"/>
                          <a:sym typeface="Consolas"/>
                        </a:rPr>
                        <a:t>"1101"</a:t>
                      </a:r>
                      <a:endParaRPr sz="1600">
                        <a:latin typeface="Consolas"/>
                        <a:ea typeface="Consolas"/>
                        <a:cs typeface="Consolas"/>
                        <a:sym typeface="Consolas"/>
                      </a:endParaRPr>
                    </a:p>
                  </a:txBody>
                  <a:tcPr marT="91425" marB="91425" marR="91425" marL="91425"/>
                </a:tc>
                <a:tc>
                  <a:txBody>
                    <a:bodyPr/>
                    <a:lstStyle/>
                    <a:p>
                      <a:pPr indent="0" lvl="0" marL="0" rtl="0" algn="l">
                        <a:lnSpc>
                          <a:spcPct val="90000"/>
                        </a:lnSpc>
                        <a:spcBef>
                          <a:spcPts val="800"/>
                        </a:spcBef>
                        <a:spcAft>
                          <a:spcPts val="0"/>
                        </a:spcAft>
                        <a:buNone/>
                      </a:pPr>
                      <a:r>
                        <a:rPr lang="en" sz="1600">
                          <a:solidFill>
                            <a:schemeClr val="dk1"/>
                          </a:solidFill>
                          <a:latin typeface="Consolas"/>
                          <a:ea typeface="Consolas"/>
                          <a:cs typeface="Consolas"/>
                          <a:sym typeface="Consolas"/>
                        </a:rPr>
                        <a:t>b="1111"</a:t>
                      </a:r>
                      <a:endParaRPr sz="1600">
                        <a:latin typeface="Consolas"/>
                        <a:ea typeface="Consolas"/>
                        <a:cs typeface="Consolas"/>
                        <a:sym typeface="Consolas"/>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lnSpc>
                          <a:spcPct val="90000"/>
                        </a:lnSpc>
                        <a:spcBef>
                          <a:spcPts val="800"/>
                        </a:spcBef>
                        <a:spcAft>
                          <a:spcPts val="0"/>
                        </a:spcAft>
                        <a:buNone/>
                      </a:pPr>
                      <a:r>
                        <a:rPr lang="en" sz="1500">
                          <a:solidFill>
                            <a:schemeClr val="dk1"/>
                          </a:solidFill>
                          <a:latin typeface="Cambria Math"/>
                          <a:ea typeface="Cambria Math"/>
                          <a:cs typeface="Cambria Math"/>
                          <a:sym typeface="Cambria Math"/>
                        </a:rPr>
                        <a:t>1</a:t>
                      </a:r>
                      <a:endParaRPr sz="1500">
                        <a:solidFill>
                          <a:schemeClr val="dk1"/>
                        </a:solidFill>
                        <a:latin typeface="Cambria Math"/>
                        <a:ea typeface="Cambria Math"/>
                        <a:cs typeface="Cambria Math"/>
                        <a:sym typeface="Cambria Math"/>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90000"/>
                        </a:lnSpc>
                        <a:spcBef>
                          <a:spcPts val="800"/>
                        </a:spcBef>
                        <a:spcAft>
                          <a:spcPts val="0"/>
                        </a:spcAft>
                        <a:buNone/>
                      </a:pPr>
                      <a:r>
                        <a:rPr lang="en" sz="1500">
                          <a:solidFill>
                            <a:schemeClr val="dk1"/>
                          </a:solidFill>
                          <a:latin typeface="Cambria Math"/>
                          <a:ea typeface="Cambria Math"/>
                          <a:cs typeface="Cambria Math"/>
                          <a:sym typeface="Cambria Math"/>
                        </a:rPr>
                        <a:t>1</a:t>
                      </a:r>
                      <a:endParaRPr sz="1500">
                        <a:latin typeface="Cambria Math"/>
                        <a:ea typeface="Cambria Math"/>
                        <a:cs typeface="Cambria Math"/>
                        <a:sym typeface="Cambria Math"/>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lnSpc>
                          <a:spcPct val="90000"/>
                        </a:lnSpc>
                        <a:spcBef>
                          <a:spcPts val="800"/>
                        </a:spcBef>
                        <a:spcAft>
                          <a:spcPts val="0"/>
                        </a:spcAft>
                        <a:buNone/>
                      </a:pPr>
                      <a:r>
                        <a:rPr lang="en" sz="1500">
                          <a:solidFill>
                            <a:schemeClr val="dk1"/>
                          </a:solidFill>
                          <a:latin typeface="Cambria Math"/>
                          <a:ea typeface="Cambria Math"/>
                          <a:cs typeface="Cambria Math"/>
                          <a:sym typeface="Cambria Math"/>
                        </a:rPr>
                        <a:t>4</a:t>
                      </a:r>
                      <a:endParaRPr sz="1500">
                        <a:solidFill>
                          <a:schemeClr val="dk1"/>
                        </a:solidFill>
                        <a:latin typeface="Cambria Math"/>
                        <a:ea typeface="Cambria Math"/>
                        <a:cs typeface="Cambria Math"/>
                        <a:sym typeface="Cambria Math"/>
                      </a:endParaRPr>
                    </a:p>
                  </a:txBody>
                  <a:tcPr marT="91425" marB="91425" marR="91425" marL="91425"/>
                </a:tc>
              </a:tr>
              <a:tr h="381000">
                <a:tc>
                  <a:txBody>
                    <a:bodyPr/>
                    <a:lstStyle/>
                    <a:p>
                      <a:pPr indent="0" lvl="0" marL="0" rtl="0" algn="l">
                        <a:lnSpc>
                          <a:spcPct val="90000"/>
                        </a:lnSpc>
                        <a:spcBef>
                          <a:spcPts val="800"/>
                        </a:spcBef>
                        <a:spcAft>
                          <a:spcPts val="0"/>
                        </a:spcAft>
                        <a:buNone/>
                      </a:pPr>
                      <a:r>
                        <a:rPr lang="en" sz="1600">
                          <a:solidFill>
                            <a:schemeClr val="dk1"/>
                          </a:solidFill>
                          <a:latin typeface="Consolas"/>
                          <a:ea typeface="Consolas"/>
                          <a:cs typeface="Consolas"/>
                          <a:sym typeface="Consolas"/>
                        </a:rPr>
                        <a:t>a="2173896"</a:t>
                      </a:r>
                      <a:endParaRPr sz="1600">
                        <a:latin typeface="Consolas"/>
                        <a:ea typeface="Consolas"/>
                        <a:cs typeface="Consolas"/>
                        <a:sym typeface="Consolas"/>
                      </a:endParaRPr>
                    </a:p>
                  </a:txBody>
                  <a:tcPr marT="91425" marB="91425" marR="91425" marL="91425"/>
                </a:tc>
                <a:tc>
                  <a:txBody>
                    <a:bodyPr/>
                    <a:lstStyle/>
                    <a:p>
                      <a:pPr indent="0" lvl="0" marL="0" rtl="0" algn="l">
                        <a:lnSpc>
                          <a:spcPct val="90000"/>
                        </a:lnSpc>
                        <a:spcBef>
                          <a:spcPts val="800"/>
                        </a:spcBef>
                        <a:spcAft>
                          <a:spcPts val="0"/>
                        </a:spcAft>
                        <a:buNone/>
                      </a:pPr>
                      <a:r>
                        <a:rPr lang="en" sz="1600">
                          <a:solidFill>
                            <a:schemeClr val="dk1"/>
                          </a:solidFill>
                          <a:latin typeface="Consolas"/>
                          <a:ea typeface="Consolas"/>
                          <a:cs typeface="Consolas"/>
                          <a:sym typeface="Consolas"/>
                        </a:rPr>
                        <a:t>b="2233796"</a:t>
                      </a:r>
                      <a:endParaRPr sz="1600">
                        <a:latin typeface="Consolas"/>
                        <a:ea typeface="Consolas"/>
                        <a:cs typeface="Consolas"/>
                        <a:sym typeface="Consolas"/>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sz="1500">
                          <a:latin typeface="Cambria Math"/>
                          <a:ea typeface="Cambria Math"/>
                          <a:cs typeface="Cambria Math"/>
                          <a:sym typeface="Cambria Math"/>
                        </a:rPr>
                        <a:t>3</a:t>
                      </a:r>
                      <a:endParaRPr sz="1500">
                        <a:solidFill>
                          <a:schemeClr val="dk1"/>
                        </a:solidFill>
                        <a:latin typeface="Cambria Math"/>
                        <a:ea typeface="Cambria Math"/>
                        <a:cs typeface="Cambria Math"/>
                        <a:sym typeface="Cambria Math"/>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Cambria Math"/>
                          <a:ea typeface="Cambria Math"/>
                          <a:cs typeface="Cambria Math"/>
                          <a:sym typeface="Cambria Math"/>
                        </a:rPr>
                        <a:t>3</a:t>
                      </a:r>
                      <a:endParaRPr sz="1500">
                        <a:latin typeface="Cambria Math"/>
                        <a:ea typeface="Cambria Math"/>
                        <a:cs typeface="Cambria Math"/>
                        <a:sym typeface="Cambria Math"/>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500">
                          <a:latin typeface="Cambria Math"/>
                          <a:ea typeface="Cambria Math"/>
                          <a:cs typeface="Cambria Math"/>
                          <a:sym typeface="Cambria Math"/>
                        </a:rPr>
                        <a:t>sept</a:t>
                      </a:r>
                      <a:endParaRPr sz="1500">
                        <a:latin typeface="Cambria Math"/>
                        <a:ea typeface="Cambria Math"/>
                        <a:cs typeface="Cambria Math"/>
                        <a:sym typeface="Cambria Math"/>
                      </a:endParaRPr>
                    </a:p>
                  </a:txBody>
                  <a:tcPr marT="91425" marB="91425" marR="91425" marL="91425"/>
                </a:tc>
              </a:tr>
              <a:tr h="381000">
                <a:tc>
                  <a:txBody>
                    <a:bodyPr/>
                    <a:lstStyle/>
                    <a:p>
                      <a:pPr indent="0" lvl="0" marL="0" rtl="0" algn="l">
                        <a:lnSpc>
                          <a:spcPct val="90000"/>
                        </a:lnSpc>
                        <a:spcBef>
                          <a:spcPts val="800"/>
                        </a:spcBef>
                        <a:spcAft>
                          <a:spcPts val="0"/>
                        </a:spcAft>
                        <a:buNone/>
                      </a:pPr>
                      <a:r>
                        <a:rPr lang="en" sz="1600">
                          <a:solidFill>
                            <a:schemeClr val="dk1"/>
                          </a:solidFill>
                          <a:latin typeface="Consolas"/>
                          <a:ea typeface="Consolas"/>
                          <a:cs typeface="Consolas"/>
                          <a:sym typeface="Consolas"/>
                        </a:rPr>
                        <a:t>"hydroxychloroquine"</a:t>
                      </a:r>
                      <a:endParaRPr sz="1600">
                        <a:latin typeface="Consolas"/>
                        <a:ea typeface="Consolas"/>
                        <a:cs typeface="Consolas"/>
                        <a:sym typeface="Consolas"/>
                      </a:endParaRPr>
                    </a:p>
                  </a:txBody>
                  <a:tcPr marT="91425" marB="91425" marR="91425" marL="91425"/>
                </a:tc>
                <a:tc>
                  <a:txBody>
                    <a:bodyPr/>
                    <a:lstStyle/>
                    <a:p>
                      <a:pPr indent="0" lvl="0" marL="0" rtl="0" algn="l">
                        <a:lnSpc>
                          <a:spcPct val="90000"/>
                        </a:lnSpc>
                        <a:spcBef>
                          <a:spcPts val="800"/>
                        </a:spcBef>
                        <a:spcAft>
                          <a:spcPts val="0"/>
                        </a:spcAft>
                        <a:buNone/>
                      </a:pPr>
                      <a:r>
                        <a:rPr lang="en" sz="1600">
                          <a:solidFill>
                            <a:schemeClr val="dk1"/>
                          </a:solidFill>
                          <a:latin typeface="Consolas"/>
                          <a:ea typeface="Consolas"/>
                          <a:cs typeface="Consolas"/>
                          <a:sym typeface="Consolas"/>
                        </a:rPr>
                        <a:t>"idroxichloroquinne"</a:t>
                      </a:r>
                      <a:endParaRPr sz="1600">
                        <a:latin typeface="Consolas"/>
                        <a:ea typeface="Consolas"/>
                        <a:cs typeface="Consolas"/>
                        <a:sym typeface="Consolas"/>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b="1" lang="en" sz="1500">
                          <a:solidFill>
                            <a:srgbClr val="FF0000"/>
                          </a:solidFill>
                          <a:latin typeface="Cambria Math"/>
                          <a:ea typeface="Cambria Math"/>
                          <a:cs typeface="Cambria Math"/>
                          <a:sym typeface="Cambria Math"/>
                        </a:rPr>
                        <a:t>4</a:t>
                      </a:r>
                      <a:endParaRPr b="1" sz="1500">
                        <a:solidFill>
                          <a:srgbClr val="FF0000"/>
                        </a:solidFill>
                        <a:latin typeface="Cambria Math"/>
                        <a:ea typeface="Cambria Math"/>
                        <a:cs typeface="Cambria Math"/>
                        <a:sym typeface="Cambria Math"/>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500">
                          <a:solidFill>
                            <a:srgbClr val="FF0000"/>
                          </a:solidFill>
                          <a:latin typeface="Cambria Math"/>
                          <a:ea typeface="Cambria Math"/>
                          <a:cs typeface="Cambria Math"/>
                          <a:sym typeface="Cambria Math"/>
                        </a:rPr>
                        <a:t>17</a:t>
                      </a:r>
                      <a:endParaRPr sz="1500">
                        <a:latin typeface="Cambria Math"/>
                        <a:ea typeface="Cambria Math"/>
                        <a:cs typeface="Cambria Math"/>
                        <a:sym typeface="Cambria Math"/>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500">
                          <a:latin typeface="Cambria Math"/>
                          <a:ea typeface="Cambria Math"/>
                          <a:cs typeface="Cambria Math"/>
                          <a:sym typeface="Cambria Math"/>
                        </a:rPr>
                        <a:t>18</a:t>
                      </a:r>
                      <a:endParaRPr sz="1500">
                        <a:latin typeface="Cambria Math"/>
                        <a:ea typeface="Cambria Math"/>
                        <a:cs typeface="Cambria Math"/>
                        <a:sym typeface="Cambria Math"/>
                      </a:endParaRPr>
                    </a:p>
                  </a:txBody>
                  <a:tcPr marT="91425" marB="91425" marR="91425" marL="91425"/>
                </a:tc>
              </a:tr>
            </a:tbl>
          </a:graphicData>
        </a:graphic>
      </p:graphicFrame>
      <p:sp>
        <p:nvSpPr>
          <p:cNvPr id="576" name="Google Shape;576;p75"/>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solidFill>
                  <a:srgbClr val="1C4587"/>
                </a:solidFill>
                <a:latin typeface="Montserrat"/>
                <a:ea typeface="Montserrat"/>
                <a:cs typeface="Montserrat"/>
                <a:sym typeface="Montserrat"/>
              </a:rPr>
              <a:t>Distance de Levenshtein</a:t>
            </a:r>
            <a:endParaRPr>
              <a:solidFill>
                <a:srgbClr val="1C4587"/>
              </a:solidFill>
              <a:latin typeface="Montserrat"/>
              <a:ea typeface="Montserrat"/>
              <a:cs typeface="Montserrat"/>
              <a:sym typeface="Montserrat"/>
            </a:endParaRPr>
          </a:p>
          <a:p>
            <a:pPr indent="0" lvl="0" marL="0" rtl="0" algn="ctr">
              <a:spcBef>
                <a:spcPts val="0"/>
              </a:spcBef>
              <a:spcAft>
                <a:spcPts val="0"/>
              </a:spcAft>
              <a:buNone/>
            </a:pPr>
            <a:r>
              <a:t/>
            </a:r>
            <a:endParaRPr>
              <a:solidFill>
                <a:srgbClr val="1C4587"/>
              </a:solidFill>
              <a:latin typeface="Montserrat"/>
              <a:ea typeface="Montserrat"/>
              <a:cs typeface="Montserrat"/>
              <a:sym typeface="Montserra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7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Groupement</a:t>
            </a:r>
            <a:r>
              <a:rPr lang="en"/>
              <a:t> hiérarchique</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Groupement hiérarchique</a:t>
            </a:r>
            <a:endParaRPr sz="2520"/>
          </a:p>
        </p:txBody>
      </p:sp>
      <p:sp>
        <p:nvSpPr>
          <p:cNvPr id="587" name="Google Shape;587;p7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i="1" lang="en"/>
              <a:t>K contrôle le "grossissement" auquel nous effectuons le regroupement.</a:t>
            </a:r>
            <a:endParaRPr i="1"/>
          </a:p>
          <a:p>
            <a:pPr indent="-342900" lvl="0" marL="457200" rtl="0" algn="l">
              <a:lnSpc>
                <a:spcPct val="150000"/>
              </a:lnSpc>
              <a:spcBef>
                <a:spcPts val="0"/>
              </a:spcBef>
              <a:spcAft>
                <a:spcPts val="0"/>
              </a:spcAft>
              <a:buSzPts val="1800"/>
              <a:buChar char="-"/>
            </a:pPr>
            <a:r>
              <a:rPr i="1" lang="en"/>
              <a:t>Et si nous pouvions faire le regroupement à plusieurs échelles différentes, tout à la fois ?</a:t>
            </a:r>
            <a:endParaRPr i="1"/>
          </a:p>
          <a:p>
            <a:pPr indent="-342900" lvl="0" marL="457200" rtl="0" algn="l">
              <a:lnSpc>
                <a:spcPct val="150000"/>
              </a:lnSpc>
              <a:spcBef>
                <a:spcPts val="0"/>
              </a:spcBef>
              <a:spcAft>
                <a:spcPts val="0"/>
              </a:spcAft>
              <a:buSzPts val="1800"/>
              <a:buChar char="-"/>
            </a:pPr>
            <a:r>
              <a:rPr i="1" lang="en"/>
              <a:t>Hiérarchie des clusters définis à l'aide d'un arbre.</a:t>
            </a:r>
            <a:endParaRPr i="1"/>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pic>
        <p:nvPicPr>
          <p:cNvPr id="592" name="Google Shape;592;p78">
            <a:hlinkClick r:id="rId3"/>
          </p:cNvPr>
          <p:cNvPicPr preferRelativeResize="0"/>
          <p:nvPr/>
        </p:nvPicPr>
        <p:blipFill rotWithShape="1">
          <a:blip r:embed="rId4">
            <a:alphaModFix/>
          </a:blip>
          <a:srcRect b="0" l="0" r="0" t="3697"/>
          <a:stretch/>
        </p:blipFill>
        <p:spPr>
          <a:xfrm>
            <a:off x="2003772" y="0"/>
            <a:ext cx="5259827" cy="51435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Interprétation</a:t>
            </a:r>
            <a:endParaRPr sz="2520"/>
          </a:p>
          <a:p>
            <a:pPr indent="0" lvl="0" marL="0" rtl="0" algn="l">
              <a:spcBef>
                <a:spcPts val="0"/>
              </a:spcBef>
              <a:spcAft>
                <a:spcPts val="0"/>
              </a:spcAft>
              <a:buSzPts val="990"/>
              <a:buNone/>
            </a:pPr>
            <a:r>
              <a:t/>
            </a:r>
            <a:endParaRPr sz="2520"/>
          </a:p>
          <a:p>
            <a:pPr indent="0" lvl="0" marL="0" rtl="0" algn="l">
              <a:spcBef>
                <a:spcPts val="0"/>
              </a:spcBef>
              <a:spcAft>
                <a:spcPts val="0"/>
              </a:spcAft>
              <a:buSzPts val="990"/>
              <a:buNone/>
            </a:pPr>
            <a:r>
              <a:t/>
            </a:r>
            <a:endParaRPr sz="2520"/>
          </a:p>
        </p:txBody>
      </p:sp>
      <p:sp>
        <p:nvSpPr>
          <p:cNvPr id="598" name="Google Shape;598;p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Les échantillons qui sont similaires les uns aux autres sont placés sur le même sous-arbre.</a:t>
            </a:r>
            <a:endParaRPr/>
          </a:p>
          <a:p>
            <a:pPr indent="-342900" lvl="0" marL="457200" rtl="0" algn="l">
              <a:spcBef>
                <a:spcPts val="0"/>
              </a:spcBef>
              <a:spcAft>
                <a:spcPts val="0"/>
              </a:spcAft>
              <a:buSzPts val="1800"/>
              <a:buChar char="-"/>
            </a:pPr>
            <a:r>
              <a:rPr lang="en"/>
              <a:t>Des paires d'échantillons très similaires partagent des ancêtres communs très récents.</a:t>
            </a:r>
            <a:endParaRPr/>
          </a:p>
          <a:p>
            <a:pPr indent="-342900" lvl="0" marL="457200" rtl="0" algn="l">
              <a:spcBef>
                <a:spcPts val="0"/>
              </a:spcBef>
              <a:spcAft>
                <a:spcPts val="0"/>
              </a:spcAft>
              <a:buSzPts val="1800"/>
              <a:buChar char="-"/>
            </a:pPr>
            <a:r>
              <a:rPr lang="en" u="sng"/>
              <a:t>Attention :</a:t>
            </a:r>
            <a:r>
              <a:rPr lang="en"/>
              <a:t> les échantillons peuvent être proches au niveau des feuilles sans être proches au sens du sous-arbre.</a:t>
            </a:r>
            <a:endParaRPr/>
          </a:p>
          <a:p>
            <a:pPr indent="-342900" lvl="0" marL="457200" rtl="0" algn="l">
              <a:spcBef>
                <a:spcPts val="0"/>
              </a:spcBef>
              <a:spcAft>
                <a:spcPts val="0"/>
              </a:spcAft>
              <a:buSzPts val="1800"/>
              <a:buChar char="-"/>
            </a:pPr>
            <a:r>
              <a:rPr lang="en"/>
              <a:t>Vous pouvez obtenir un regroupement standard en "coupant" l'arbre à un certain niveau horizontal</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04" name="Google Shape;604;p8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05" name="Google Shape;605;p80"/>
          <p:cNvPicPr preferRelativeResize="0"/>
          <p:nvPr/>
        </p:nvPicPr>
        <p:blipFill>
          <a:blip r:embed="rId3">
            <a:alphaModFix/>
          </a:blip>
          <a:stretch>
            <a:fillRect/>
          </a:stretch>
        </p:blipFill>
        <p:spPr>
          <a:xfrm>
            <a:off x="657700" y="492750"/>
            <a:ext cx="7828600" cy="41580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81"/>
          <p:cNvSpPr txBox="1"/>
          <p:nvPr>
            <p:ph idx="1" type="body"/>
          </p:nvPr>
        </p:nvSpPr>
        <p:spPr>
          <a:xfrm>
            <a:off x="409100" y="1152475"/>
            <a:ext cx="8734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Ces arbres sont informatifs. Nous aimerions une procédure automatisée pour les créer.</a:t>
            </a:r>
            <a:endParaRPr sz="1500"/>
          </a:p>
          <a:p>
            <a:pPr indent="-323850" lvl="0" marL="457200" rtl="0" algn="l">
              <a:spcBef>
                <a:spcPts val="1200"/>
              </a:spcBef>
              <a:spcAft>
                <a:spcPts val="0"/>
              </a:spcAft>
              <a:buSzPts val="1500"/>
              <a:buChar char="●"/>
            </a:pPr>
            <a:r>
              <a:rPr lang="en" sz="1500"/>
              <a:t>Agglomération : ascendante</a:t>
            </a:r>
            <a:endParaRPr sz="1500"/>
          </a:p>
          <a:p>
            <a:pPr indent="-323850" lvl="0" marL="457200" rtl="0" algn="l">
              <a:spcBef>
                <a:spcPts val="0"/>
              </a:spcBef>
              <a:spcAft>
                <a:spcPts val="0"/>
              </a:spcAft>
              <a:buSzPts val="1500"/>
              <a:buChar char="●"/>
            </a:pPr>
            <a:r>
              <a:rPr lang="en" sz="1500"/>
              <a:t>Diviser : du haut vers le bas</a:t>
            </a:r>
            <a:endParaRPr sz="1500"/>
          </a:p>
          <a:p>
            <a:pPr indent="0" lvl="0" marL="0" rtl="0" algn="l">
              <a:spcBef>
                <a:spcPts val="1200"/>
              </a:spcBef>
              <a:spcAft>
                <a:spcPts val="0"/>
              </a:spcAft>
              <a:buNone/>
            </a:pPr>
            <a:r>
              <a:rPr lang="en" sz="1500" u="sng"/>
              <a:t>Agglomération :</a:t>
            </a:r>
            <a:endParaRPr sz="1500" u="sng"/>
          </a:p>
          <a:p>
            <a:pPr indent="-323850" lvl="0" marL="457200" rtl="0" algn="l">
              <a:spcBef>
                <a:spcPts val="1200"/>
              </a:spcBef>
              <a:spcAft>
                <a:spcPts val="0"/>
              </a:spcAft>
              <a:buSzPts val="1500"/>
              <a:buAutoNum type="arabicPeriod"/>
            </a:pPr>
            <a:r>
              <a:rPr lang="en" sz="1500"/>
              <a:t>Initialiser : Associer chaque point à un cluster</a:t>
            </a:r>
            <a:endParaRPr sz="1500"/>
          </a:p>
          <a:p>
            <a:pPr indent="-323850" lvl="0" marL="457200" rtl="0" algn="l">
              <a:spcBef>
                <a:spcPts val="0"/>
              </a:spcBef>
              <a:spcAft>
                <a:spcPts val="0"/>
              </a:spcAft>
              <a:buSzPts val="1500"/>
              <a:buAutoNum type="arabicPeriod"/>
            </a:pPr>
            <a:r>
              <a:rPr lang="en" sz="1500"/>
              <a:t>Itérer jusqu'à un seul cluster : regardez toutes les paires de clusters. Fusionnez la paire qui se ressemble le plus.</a:t>
            </a:r>
            <a:endParaRPr sz="1500"/>
          </a:p>
          <a:p>
            <a:pPr indent="457200" lvl="0" marL="0" rtl="0" algn="l">
              <a:spcBef>
                <a:spcPts val="1200"/>
              </a:spcBef>
              <a:spcAft>
                <a:spcPts val="1200"/>
              </a:spcAft>
              <a:buNone/>
            </a:pPr>
            <a:r>
              <a:t/>
            </a:r>
            <a:endParaRPr sz="1500"/>
          </a:p>
        </p:txBody>
      </p:sp>
      <p:sp>
        <p:nvSpPr>
          <p:cNvPr id="611" name="Google Shape;611;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C'est cool, comment on fait?</a:t>
            </a:r>
            <a:endParaRPr sz="2520"/>
          </a:p>
          <a:p>
            <a:pPr indent="0" lvl="0" marL="0" rtl="0" algn="l">
              <a:spcBef>
                <a:spcPts val="0"/>
              </a:spcBef>
              <a:spcAft>
                <a:spcPts val="0"/>
              </a:spcAft>
              <a:buSzPts val="990"/>
              <a:buNone/>
            </a:pPr>
            <a:r>
              <a:t/>
            </a:r>
            <a:endParaRPr sz="2520"/>
          </a:p>
          <a:p>
            <a:pPr indent="0" lvl="0" marL="0" rtl="0" algn="l">
              <a:spcBef>
                <a:spcPts val="0"/>
              </a:spcBef>
              <a:spcAft>
                <a:spcPts val="0"/>
              </a:spcAft>
              <a:buSzPts val="990"/>
              <a:buNone/>
            </a:pPr>
            <a:r>
              <a:t/>
            </a:r>
            <a:endParaRPr sz="2520"/>
          </a:p>
        </p:txBody>
      </p:sp>
      <p:pic>
        <p:nvPicPr>
          <p:cNvPr id="612" name="Google Shape;612;p81"/>
          <p:cNvPicPr preferRelativeResize="0"/>
          <p:nvPr/>
        </p:nvPicPr>
        <p:blipFill>
          <a:blip r:embed="rId3">
            <a:alphaModFix/>
          </a:blip>
          <a:stretch>
            <a:fillRect/>
          </a:stretch>
        </p:blipFill>
        <p:spPr>
          <a:xfrm>
            <a:off x="2147175" y="3295400"/>
            <a:ext cx="4570775" cy="1737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1"/>
                                        </p:tgtEl>
                                        <p:attrNameLst>
                                          <p:attrName>style.visibility</p:attrName>
                                        </p:attrNameLst>
                                      </p:cBhvr>
                                      <p:to>
                                        <p:strVal val="visible"/>
                                      </p:to>
                                    </p:set>
                                    <p:animEffect filter="fade" transition="in">
                                      <p:cBhvr>
                                        <p:cTn dur="1000"/>
                                        <p:tgtEl>
                                          <p:spTgt spid="6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82"/>
          <p:cNvSpPr txBox="1"/>
          <p:nvPr>
            <p:ph idx="1" type="body"/>
          </p:nvPr>
        </p:nvSpPr>
        <p:spPr>
          <a:xfrm>
            <a:off x="409100" y="1152475"/>
            <a:ext cx="8734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Ces arbres sont informatifs. Nous aimerions une procédure automatisée pour les créer.</a:t>
            </a:r>
            <a:endParaRPr sz="1500"/>
          </a:p>
          <a:p>
            <a:pPr indent="-323850" lvl="0" marL="457200" rtl="0" algn="l">
              <a:spcBef>
                <a:spcPts val="1200"/>
              </a:spcBef>
              <a:spcAft>
                <a:spcPts val="0"/>
              </a:spcAft>
              <a:buSzPts val="1500"/>
              <a:buChar char="●"/>
            </a:pPr>
            <a:r>
              <a:rPr lang="en" sz="1500"/>
              <a:t>Agglomération : ascendante</a:t>
            </a:r>
            <a:endParaRPr sz="1500"/>
          </a:p>
          <a:p>
            <a:pPr indent="-323850" lvl="0" marL="457200" rtl="0" algn="l">
              <a:spcBef>
                <a:spcPts val="0"/>
              </a:spcBef>
              <a:spcAft>
                <a:spcPts val="0"/>
              </a:spcAft>
              <a:buSzPts val="1500"/>
              <a:buChar char="●"/>
            </a:pPr>
            <a:r>
              <a:rPr lang="en" sz="1500"/>
              <a:t>Diviser : du haut vers le bas</a:t>
            </a:r>
            <a:endParaRPr sz="1500"/>
          </a:p>
          <a:p>
            <a:pPr indent="0" lvl="0" marL="0" rtl="0" algn="l">
              <a:spcBef>
                <a:spcPts val="1200"/>
              </a:spcBef>
              <a:spcAft>
                <a:spcPts val="0"/>
              </a:spcAft>
              <a:buNone/>
            </a:pPr>
            <a:r>
              <a:rPr lang="en" sz="1500" u="sng"/>
              <a:t>Agglomération :</a:t>
            </a:r>
            <a:endParaRPr sz="1500" u="sng"/>
          </a:p>
          <a:p>
            <a:pPr indent="-323850" lvl="0" marL="457200" rtl="0" algn="l">
              <a:spcBef>
                <a:spcPts val="1200"/>
              </a:spcBef>
              <a:spcAft>
                <a:spcPts val="0"/>
              </a:spcAft>
              <a:buSzPts val="1500"/>
              <a:buAutoNum type="arabicPeriod"/>
            </a:pPr>
            <a:r>
              <a:rPr lang="en" sz="1500"/>
              <a:t>Initialiser : Associer chaque point à un cluster</a:t>
            </a:r>
            <a:endParaRPr sz="1500"/>
          </a:p>
          <a:p>
            <a:pPr indent="-323850" lvl="0" marL="457200" rtl="0" algn="l">
              <a:spcBef>
                <a:spcPts val="0"/>
              </a:spcBef>
              <a:spcAft>
                <a:spcPts val="0"/>
              </a:spcAft>
              <a:buSzPts val="1500"/>
              <a:buAutoNum type="arabicPeriod"/>
            </a:pPr>
            <a:r>
              <a:rPr lang="en" sz="1500"/>
              <a:t>Itérer jusqu'à un seul cluster : regardez toutes les paires de clusters. Fusionnez la paire qui se ressemble le plus.</a:t>
            </a:r>
            <a:endParaRPr sz="1500"/>
          </a:p>
          <a:p>
            <a:pPr indent="457200" lvl="0" marL="0" rtl="0" algn="l">
              <a:spcBef>
                <a:spcPts val="1200"/>
              </a:spcBef>
              <a:spcAft>
                <a:spcPts val="1200"/>
              </a:spcAft>
              <a:buNone/>
            </a:pPr>
            <a:r>
              <a:t/>
            </a:r>
            <a:endParaRPr sz="1500"/>
          </a:p>
        </p:txBody>
      </p:sp>
      <p:sp>
        <p:nvSpPr>
          <p:cNvPr id="618" name="Google Shape;618;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C'est cool, comment on fait?</a:t>
            </a:r>
            <a:endParaRPr sz="2520"/>
          </a:p>
          <a:p>
            <a:pPr indent="0" lvl="0" marL="0" rtl="0" algn="l">
              <a:spcBef>
                <a:spcPts val="0"/>
              </a:spcBef>
              <a:spcAft>
                <a:spcPts val="0"/>
              </a:spcAft>
              <a:buSzPts val="990"/>
              <a:buNone/>
            </a:pPr>
            <a:r>
              <a:t/>
            </a:r>
            <a:endParaRPr sz="2520"/>
          </a:p>
          <a:p>
            <a:pPr indent="0" lvl="0" marL="0" rtl="0" algn="l">
              <a:spcBef>
                <a:spcPts val="0"/>
              </a:spcBef>
              <a:spcAft>
                <a:spcPts val="0"/>
              </a:spcAft>
              <a:buSzPts val="990"/>
              <a:buNone/>
            </a:pPr>
            <a:r>
              <a:t/>
            </a:r>
            <a:endParaRPr sz="2520"/>
          </a:p>
        </p:txBody>
      </p:sp>
      <p:pic>
        <p:nvPicPr>
          <p:cNvPr id="619" name="Google Shape;619;p82"/>
          <p:cNvPicPr preferRelativeResize="0"/>
          <p:nvPr/>
        </p:nvPicPr>
        <p:blipFill>
          <a:blip r:embed="rId3">
            <a:alphaModFix/>
          </a:blip>
          <a:stretch>
            <a:fillRect/>
          </a:stretch>
        </p:blipFill>
        <p:spPr>
          <a:xfrm>
            <a:off x="2482933" y="3428700"/>
            <a:ext cx="4510892" cy="1714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8"/>
                                        </p:tgtEl>
                                        <p:attrNameLst>
                                          <p:attrName>style.visibility</p:attrName>
                                        </p:attrNameLst>
                                      </p:cBhvr>
                                      <p:to>
                                        <p:strVal val="visible"/>
                                      </p:to>
                                    </p:set>
                                    <p:animEffect filter="fade" transition="in">
                                      <p:cBhvr>
                                        <p:cTn dur="1000"/>
                                        <p:tgtEl>
                                          <p:spTgt spid="6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20"/>
          <p:cNvPicPr preferRelativeResize="0"/>
          <p:nvPr/>
        </p:nvPicPr>
        <p:blipFill>
          <a:blip r:embed="rId3">
            <a:alphaModFix/>
          </a:blip>
          <a:stretch>
            <a:fillRect/>
          </a:stretch>
        </p:blipFill>
        <p:spPr>
          <a:xfrm>
            <a:off x="545925" y="1210300"/>
            <a:ext cx="8105300" cy="2899525"/>
          </a:xfrm>
          <a:prstGeom prst="rect">
            <a:avLst/>
          </a:prstGeom>
          <a:noFill/>
          <a:ln>
            <a:noFill/>
          </a:ln>
        </p:spPr>
      </p:pic>
      <p:sp>
        <p:nvSpPr>
          <p:cNvPr id="98" name="Google Shape;98;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Comment fait-on cela?</a:t>
            </a:r>
            <a:endParaRPr sz="2520"/>
          </a:p>
        </p:txBody>
      </p:sp>
      <p:sp>
        <p:nvSpPr>
          <p:cNvPr id="99" name="Google Shape;99;p20"/>
          <p:cNvSpPr txBox="1"/>
          <p:nvPr/>
        </p:nvSpPr>
        <p:spPr>
          <a:xfrm>
            <a:off x="7102450" y="3425650"/>
            <a:ext cx="3244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rgbClr val="0097A7"/>
                </a:solidFill>
                <a:hlinkClick r:id="rId4">
                  <a:extLst>
                    <a:ext uri="{A12FA001-AC4F-418D-AE19-62706E023703}">
                      <ahyp:hlinkClr val="tx"/>
                    </a:ext>
                  </a:extLst>
                </a:hlinkClick>
              </a:rPr>
              <a:t>Credit: Zico Kolter</a:t>
            </a:r>
            <a:endParaRPr sz="12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83"/>
          <p:cNvSpPr txBox="1"/>
          <p:nvPr>
            <p:ph idx="1" type="body"/>
          </p:nvPr>
        </p:nvSpPr>
        <p:spPr>
          <a:xfrm>
            <a:off x="409100" y="1152475"/>
            <a:ext cx="8734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Ces arbres sont informatifs. Nous aimerions une procédure automatisée pour les créer.</a:t>
            </a:r>
            <a:endParaRPr sz="1500"/>
          </a:p>
          <a:p>
            <a:pPr indent="-323850" lvl="0" marL="457200" rtl="0" algn="l">
              <a:spcBef>
                <a:spcPts val="1200"/>
              </a:spcBef>
              <a:spcAft>
                <a:spcPts val="0"/>
              </a:spcAft>
              <a:buSzPts val="1500"/>
              <a:buChar char="●"/>
            </a:pPr>
            <a:r>
              <a:rPr lang="en" sz="1500"/>
              <a:t>Agglomération : ascendante</a:t>
            </a:r>
            <a:endParaRPr sz="1500"/>
          </a:p>
          <a:p>
            <a:pPr indent="-323850" lvl="0" marL="457200" rtl="0" algn="l">
              <a:spcBef>
                <a:spcPts val="0"/>
              </a:spcBef>
              <a:spcAft>
                <a:spcPts val="0"/>
              </a:spcAft>
              <a:buSzPts val="1500"/>
              <a:buChar char="●"/>
            </a:pPr>
            <a:r>
              <a:rPr lang="en" sz="1500"/>
              <a:t>Diviser : du haut vers le bas</a:t>
            </a:r>
            <a:endParaRPr sz="1500"/>
          </a:p>
          <a:p>
            <a:pPr indent="0" lvl="0" marL="0" rtl="0" algn="l">
              <a:spcBef>
                <a:spcPts val="1200"/>
              </a:spcBef>
              <a:spcAft>
                <a:spcPts val="0"/>
              </a:spcAft>
              <a:buNone/>
            </a:pPr>
            <a:r>
              <a:rPr lang="en" sz="1500" u="sng"/>
              <a:t>Agglomération :</a:t>
            </a:r>
            <a:endParaRPr sz="1500" u="sng"/>
          </a:p>
          <a:p>
            <a:pPr indent="-323850" lvl="0" marL="457200" rtl="0" algn="l">
              <a:spcBef>
                <a:spcPts val="1200"/>
              </a:spcBef>
              <a:spcAft>
                <a:spcPts val="0"/>
              </a:spcAft>
              <a:buSzPts val="1500"/>
              <a:buAutoNum type="arabicPeriod"/>
            </a:pPr>
            <a:r>
              <a:rPr lang="en" sz="1500"/>
              <a:t>Initialiser : Associer chaque point à un cluster</a:t>
            </a:r>
            <a:endParaRPr sz="1500"/>
          </a:p>
          <a:p>
            <a:pPr indent="-323850" lvl="0" marL="457200" rtl="0" algn="l">
              <a:spcBef>
                <a:spcPts val="0"/>
              </a:spcBef>
              <a:spcAft>
                <a:spcPts val="0"/>
              </a:spcAft>
              <a:buSzPts val="1500"/>
              <a:buAutoNum type="arabicPeriod"/>
            </a:pPr>
            <a:r>
              <a:rPr lang="en" sz="1500"/>
              <a:t>Itérer jusqu'à un seul cluster : regardez toutes les paires de clusters. Fusionnez la paire qui se ressemble le plus.</a:t>
            </a:r>
            <a:endParaRPr sz="1500"/>
          </a:p>
          <a:p>
            <a:pPr indent="457200" lvl="0" marL="0" rtl="0" algn="l">
              <a:spcBef>
                <a:spcPts val="1200"/>
              </a:spcBef>
              <a:spcAft>
                <a:spcPts val="1200"/>
              </a:spcAft>
              <a:buNone/>
            </a:pPr>
            <a:r>
              <a:t/>
            </a:r>
            <a:endParaRPr sz="1500"/>
          </a:p>
        </p:txBody>
      </p:sp>
      <p:sp>
        <p:nvSpPr>
          <p:cNvPr id="625" name="Google Shape;625;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C'est cool, comment on fait?</a:t>
            </a:r>
            <a:endParaRPr sz="2520"/>
          </a:p>
          <a:p>
            <a:pPr indent="0" lvl="0" marL="0" rtl="0" algn="l">
              <a:spcBef>
                <a:spcPts val="0"/>
              </a:spcBef>
              <a:spcAft>
                <a:spcPts val="0"/>
              </a:spcAft>
              <a:buSzPts val="990"/>
              <a:buNone/>
            </a:pPr>
            <a:r>
              <a:t/>
            </a:r>
            <a:endParaRPr sz="2520"/>
          </a:p>
          <a:p>
            <a:pPr indent="0" lvl="0" marL="0" rtl="0" algn="l">
              <a:spcBef>
                <a:spcPts val="0"/>
              </a:spcBef>
              <a:spcAft>
                <a:spcPts val="0"/>
              </a:spcAft>
              <a:buSzPts val="990"/>
              <a:buNone/>
            </a:pPr>
            <a:r>
              <a:t/>
            </a:r>
            <a:endParaRPr sz="2520"/>
          </a:p>
        </p:txBody>
      </p:sp>
      <p:pic>
        <p:nvPicPr>
          <p:cNvPr id="626" name="Google Shape;626;p83"/>
          <p:cNvPicPr preferRelativeResize="0"/>
          <p:nvPr/>
        </p:nvPicPr>
        <p:blipFill>
          <a:blip r:embed="rId3">
            <a:alphaModFix/>
          </a:blip>
          <a:stretch>
            <a:fillRect/>
          </a:stretch>
        </p:blipFill>
        <p:spPr>
          <a:xfrm>
            <a:off x="2172863" y="3319450"/>
            <a:ext cx="4798275" cy="1824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
                                        </p:tgtEl>
                                        <p:attrNameLst>
                                          <p:attrName>style.visibility</p:attrName>
                                        </p:attrNameLst>
                                      </p:cBhvr>
                                      <p:to>
                                        <p:strVal val="visible"/>
                                      </p:to>
                                    </p:set>
                                    <p:animEffect filter="fade" transition="in">
                                      <p:cBhvr>
                                        <p:cTn dur="1000"/>
                                        <p:tgtEl>
                                          <p:spTgt spid="6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84"/>
          <p:cNvSpPr txBox="1"/>
          <p:nvPr>
            <p:ph idx="1" type="body"/>
          </p:nvPr>
        </p:nvSpPr>
        <p:spPr>
          <a:xfrm>
            <a:off x="409100" y="1152475"/>
            <a:ext cx="8734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Ces arbres sont informatifs. Nous aimerions une procédure automatisée pour les créer.</a:t>
            </a:r>
            <a:endParaRPr sz="1500"/>
          </a:p>
          <a:p>
            <a:pPr indent="-323850" lvl="0" marL="457200" rtl="0" algn="l">
              <a:spcBef>
                <a:spcPts val="1200"/>
              </a:spcBef>
              <a:spcAft>
                <a:spcPts val="0"/>
              </a:spcAft>
              <a:buSzPts val="1500"/>
              <a:buChar char="●"/>
            </a:pPr>
            <a:r>
              <a:rPr lang="en" sz="1500"/>
              <a:t>Agglomération : ascendante</a:t>
            </a:r>
            <a:endParaRPr sz="1500"/>
          </a:p>
          <a:p>
            <a:pPr indent="-323850" lvl="0" marL="457200" rtl="0" algn="l">
              <a:spcBef>
                <a:spcPts val="0"/>
              </a:spcBef>
              <a:spcAft>
                <a:spcPts val="0"/>
              </a:spcAft>
              <a:buSzPts val="1500"/>
              <a:buChar char="●"/>
            </a:pPr>
            <a:r>
              <a:rPr lang="en" sz="1500"/>
              <a:t>Diviser : du haut vers le bas</a:t>
            </a:r>
            <a:endParaRPr sz="1500"/>
          </a:p>
          <a:p>
            <a:pPr indent="0" lvl="0" marL="0" rtl="0" algn="l">
              <a:spcBef>
                <a:spcPts val="1200"/>
              </a:spcBef>
              <a:spcAft>
                <a:spcPts val="0"/>
              </a:spcAft>
              <a:buNone/>
            </a:pPr>
            <a:r>
              <a:rPr lang="en" sz="1500" u="sng"/>
              <a:t>Agglomération :</a:t>
            </a:r>
            <a:endParaRPr sz="1500" u="sng"/>
          </a:p>
          <a:p>
            <a:pPr indent="-323850" lvl="0" marL="457200" rtl="0" algn="l">
              <a:spcBef>
                <a:spcPts val="1200"/>
              </a:spcBef>
              <a:spcAft>
                <a:spcPts val="0"/>
              </a:spcAft>
              <a:buSzPts val="1500"/>
              <a:buAutoNum type="arabicPeriod"/>
            </a:pPr>
            <a:r>
              <a:rPr lang="en" sz="1500"/>
              <a:t>Initialiser : Associer chaque point à un cluster</a:t>
            </a:r>
            <a:endParaRPr sz="1500"/>
          </a:p>
          <a:p>
            <a:pPr indent="-323850" lvl="0" marL="457200" rtl="0" algn="l">
              <a:spcBef>
                <a:spcPts val="0"/>
              </a:spcBef>
              <a:spcAft>
                <a:spcPts val="0"/>
              </a:spcAft>
              <a:buSzPts val="1500"/>
              <a:buAutoNum type="arabicPeriod"/>
            </a:pPr>
            <a:r>
              <a:rPr lang="en" sz="1500"/>
              <a:t>Itérer jusqu'à un seul cluster : regardez toutes les paires de clusters. Fusionnez la paire qui se ressemble le plus.</a:t>
            </a:r>
            <a:endParaRPr sz="1500"/>
          </a:p>
          <a:p>
            <a:pPr indent="457200" lvl="0" marL="0" rtl="0" algn="l">
              <a:spcBef>
                <a:spcPts val="1200"/>
              </a:spcBef>
              <a:spcAft>
                <a:spcPts val="1200"/>
              </a:spcAft>
              <a:buNone/>
            </a:pPr>
            <a:r>
              <a:t/>
            </a:r>
            <a:endParaRPr sz="1500"/>
          </a:p>
        </p:txBody>
      </p:sp>
      <p:sp>
        <p:nvSpPr>
          <p:cNvPr id="632" name="Google Shape;632;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C'est cool, comment on fait?</a:t>
            </a:r>
            <a:endParaRPr sz="2520"/>
          </a:p>
          <a:p>
            <a:pPr indent="0" lvl="0" marL="0" rtl="0" algn="l">
              <a:spcBef>
                <a:spcPts val="0"/>
              </a:spcBef>
              <a:spcAft>
                <a:spcPts val="0"/>
              </a:spcAft>
              <a:buSzPts val="990"/>
              <a:buNone/>
            </a:pPr>
            <a:r>
              <a:t/>
            </a:r>
            <a:endParaRPr sz="2520"/>
          </a:p>
          <a:p>
            <a:pPr indent="0" lvl="0" marL="0" rtl="0" algn="l">
              <a:spcBef>
                <a:spcPts val="0"/>
              </a:spcBef>
              <a:spcAft>
                <a:spcPts val="0"/>
              </a:spcAft>
              <a:buSzPts val="990"/>
              <a:buNone/>
            </a:pPr>
            <a:r>
              <a:t/>
            </a:r>
            <a:endParaRPr sz="2520"/>
          </a:p>
        </p:txBody>
      </p:sp>
      <p:pic>
        <p:nvPicPr>
          <p:cNvPr id="633" name="Google Shape;633;p84"/>
          <p:cNvPicPr preferRelativeResize="0"/>
          <p:nvPr/>
        </p:nvPicPr>
        <p:blipFill>
          <a:blip r:embed="rId3">
            <a:alphaModFix/>
          </a:blip>
          <a:stretch>
            <a:fillRect/>
          </a:stretch>
        </p:blipFill>
        <p:spPr>
          <a:xfrm>
            <a:off x="2143850" y="3308500"/>
            <a:ext cx="4856300" cy="1846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2"/>
                                        </p:tgtEl>
                                        <p:attrNameLst>
                                          <p:attrName>style.visibility</p:attrName>
                                        </p:attrNameLst>
                                      </p:cBhvr>
                                      <p:to>
                                        <p:strVal val="visible"/>
                                      </p:to>
                                    </p:set>
                                    <p:animEffect filter="fade" transition="in">
                                      <p:cBhvr>
                                        <p:cTn dur="1000"/>
                                        <p:tgtEl>
                                          <p:spTgt spid="6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85"/>
          <p:cNvSpPr txBox="1"/>
          <p:nvPr>
            <p:ph idx="1" type="body"/>
          </p:nvPr>
        </p:nvSpPr>
        <p:spPr>
          <a:xfrm>
            <a:off x="409100" y="1152475"/>
            <a:ext cx="8734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Ces arbres sont informatifs. Nous aimerions une procédure automatisée pour les créer.</a:t>
            </a:r>
            <a:endParaRPr sz="1500"/>
          </a:p>
          <a:p>
            <a:pPr indent="-323850" lvl="0" marL="457200" rtl="0" algn="l">
              <a:spcBef>
                <a:spcPts val="1200"/>
              </a:spcBef>
              <a:spcAft>
                <a:spcPts val="0"/>
              </a:spcAft>
              <a:buSzPts val="1500"/>
              <a:buChar char="●"/>
            </a:pPr>
            <a:r>
              <a:rPr lang="en" sz="1500"/>
              <a:t>Agglomération : ascendante</a:t>
            </a:r>
            <a:endParaRPr sz="1500"/>
          </a:p>
          <a:p>
            <a:pPr indent="-323850" lvl="0" marL="457200" rtl="0" algn="l">
              <a:spcBef>
                <a:spcPts val="0"/>
              </a:spcBef>
              <a:spcAft>
                <a:spcPts val="0"/>
              </a:spcAft>
              <a:buSzPts val="1500"/>
              <a:buChar char="●"/>
            </a:pPr>
            <a:r>
              <a:rPr lang="en" sz="1500"/>
              <a:t>Diviser : du haut vers le bas</a:t>
            </a:r>
            <a:endParaRPr sz="1500"/>
          </a:p>
          <a:p>
            <a:pPr indent="0" lvl="0" marL="0" rtl="0" algn="l">
              <a:spcBef>
                <a:spcPts val="1200"/>
              </a:spcBef>
              <a:spcAft>
                <a:spcPts val="0"/>
              </a:spcAft>
              <a:buNone/>
            </a:pPr>
            <a:r>
              <a:rPr lang="en" sz="1500" u="sng"/>
              <a:t>Agglomération :</a:t>
            </a:r>
            <a:endParaRPr sz="1500" u="sng"/>
          </a:p>
          <a:p>
            <a:pPr indent="-323850" lvl="0" marL="457200" rtl="0" algn="l">
              <a:spcBef>
                <a:spcPts val="1200"/>
              </a:spcBef>
              <a:spcAft>
                <a:spcPts val="0"/>
              </a:spcAft>
              <a:buSzPts val="1500"/>
              <a:buAutoNum type="arabicPeriod"/>
            </a:pPr>
            <a:r>
              <a:rPr lang="en" sz="1500"/>
              <a:t>Initialiser : Associer chaque point à un cluster</a:t>
            </a:r>
            <a:endParaRPr sz="1500"/>
          </a:p>
          <a:p>
            <a:pPr indent="-323850" lvl="0" marL="457200" rtl="0" algn="l">
              <a:spcBef>
                <a:spcPts val="0"/>
              </a:spcBef>
              <a:spcAft>
                <a:spcPts val="0"/>
              </a:spcAft>
              <a:buSzPts val="1500"/>
              <a:buAutoNum type="arabicPeriod"/>
            </a:pPr>
            <a:r>
              <a:rPr lang="en" sz="1500"/>
              <a:t>Itérer jusqu'à un seul cluster : regardez toutes les paires de clusters. Fusionnez la paire qui se ressemble le plus.</a:t>
            </a:r>
            <a:endParaRPr sz="1500"/>
          </a:p>
          <a:p>
            <a:pPr indent="457200" lvl="0" marL="0" rtl="0" algn="l">
              <a:spcBef>
                <a:spcPts val="1200"/>
              </a:spcBef>
              <a:spcAft>
                <a:spcPts val="1200"/>
              </a:spcAft>
              <a:buNone/>
            </a:pPr>
            <a:r>
              <a:t/>
            </a:r>
            <a:endParaRPr sz="1500"/>
          </a:p>
        </p:txBody>
      </p:sp>
      <p:sp>
        <p:nvSpPr>
          <p:cNvPr id="639" name="Google Shape;639;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C'est cool, comment on fait?</a:t>
            </a:r>
            <a:endParaRPr sz="2520"/>
          </a:p>
          <a:p>
            <a:pPr indent="0" lvl="0" marL="0" rtl="0" algn="l">
              <a:spcBef>
                <a:spcPts val="0"/>
              </a:spcBef>
              <a:spcAft>
                <a:spcPts val="0"/>
              </a:spcAft>
              <a:buSzPts val="990"/>
              <a:buNone/>
            </a:pPr>
            <a:r>
              <a:t/>
            </a:r>
            <a:endParaRPr sz="2520"/>
          </a:p>
          <a:p>
            <a:pPr indent="0" lvl="0" marL="0" rtl="0" algn="l">
              <a:spcBef>
                <a:spcPts val="0"/>
              </a:spcBef>
              <a:spcAft>
                <a:spcPts val="0"/>
              </a:spcAft>
              <a:buSzPts val="990"/>
              <a:buNone/>
            </a:pPr>
            <a:r>
              <a:t/>
            </a:r>
            <a:endParaRPr sz="2520"/>
          </a:p>
        </p:txBody>
      </p:sp>
      <p:pic>
        <p:nvPicPr>
          <p:cNvPr id="640" name="Google Shape;640;p85"/>
          <p:cNvPicPr preferRelativeResize="0"/>
          <p:nvPr/>
        </p:nvPicPr>
        <p:blipFill>
          <a:blip r:embed="rId3">
            <a:alphaModFix/>
          </a:blip>
          <a:stretch>
            <a:fillRect/>
          </a:stretch>
        </p:blipFill>
        <p:spPr>
          <a:xfrm>
            <a:off x="2218402" y="3354077"/>
            <a:ext cx="4707200" cy="1789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gtEl>
                                        <p:attrNameLst>
                                          <p:attrName>style.visibility</p:attrName>
                                        </p:attrNameLst>
                                      </p:cBhvr>
                                      <p:to>
                                        <p:strVal val="visible"/>
                                      </p:to>
                                    </p:set>
                                    <p:animEffect filter="fade" transition="in">
                                      <p:cBhvr>
                                        <p:cTn dur="1000"/>
                                        <p:tgtEl>
                                          <p:spTgt spid="6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86"/>
          <p:cNvSpPr txBox="1"/>
          <p:nvPr>
            <p:ph idx="1" type="body"/>
          </p:nvPr>
        </p:nvSpPr>
        <p:spPr>
          <a:xfrm>
            <a:off x="409100" y="1152475"/>
            <a:ext cx="8734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Ces arbres sont informatifs. Nous aimerions une procédure automatisée pour les créer.</a:t>
            </a:r>
            <a:endParaRPr sz="1500"/>
          </a:p>
          <a:p>
            <a:pPr indent="-323850" lvl="0" marL="457200" rtl="0" algn="l">
              <a:spcBef>
                <a:spcPts val="1200"/>
              </a:spcBef>
              <a:spcAft>
                <a:spcPts val="0"/>
              </a:spcAft>
              <a:buSzPts val="1500"/>
              <a:buChar char="●"/>
            </a:pPr>
            <a:r>
              <a:rPr lang="en" sz="1500"/>
              <a:t>Agglomération : ascendante</a:t>
            </a:r>
            <a:endParaRPr sz="1500"/>
          </a:p>
          <a:p>
            <a:pPr indent="-323850" lvl="0" marL="457200" rtl="0" algn="l">
              <a:spcBef>
                <a:spcPts val="0"/>
              </a:spcBef>
              <a:spcAft>
                <a:spcPts val="0"/>
              </a:spcAft>
              <a:buSzPts val="1500"/>
              <a:buChar char="●"/>
            </a:pPr>
            <a:r>
              <a:rPr lang="en" sz="1500"/>
              <a:t>Diviser : du haut vers le bas</a:t>
            </a:r>
            <a:endParaRPr sz="1500"/>
          </a:p>
          <a:p>
            <a:pPr indent="0" lvl="0" marL="0" rtl="0" algn="l">
              <a:spcBef>
                <a:spcPts val="1200"/>
              </a:spcBef>
              <a:spcAft>
                <a:spcPts val="0"/>
              </a:spcAft>
              <a:buNone/>
            </a:pPr>
            <a:r>
              <a:rPr lang="en" sz="1500" u="sng"/>
              <a:t>Agglomération :</a:t>
            </a:r>
            <a:endParaRPr sz="1500" u="sng"/>
          </a:p>
          <a:p>
            <a:pPr indent="-323850" lvl="0" marL="457200" rtl="0" algn="l">
              <a:spcBef>
                <a:spcPts val="1200"/>
              </a:spcBef>
              <a:spcAft>
                <a:spcPts val="0"/>
              </a:spcAft>
              <a:buSzPts val="1500"/>
              <a:buAutoNum type="arabicPeriod"/>
            </a:pPr>
            <a:r>
              <a:rPr lang="en" sz="1500"/>
              <a:t>Initialiser : Associer chaque point à un cluster</a:t>
            </a:r>
            <a:endParaRPr sz="1500"/>
          </a:p>
          <a:p>
            <a:pPr indent="-323850" lvl="0" marL="457200" rtl="0" algn="l">
              <a:spcBef>
                <a:spcPts val="0"/>
              </a:spcBef>
              <a:spcAft>
                <a:spcPts val="0"/>
              </a:spcAft>
              <a:buSzPts val="1500"/>
              <a:buAutoNum type="arabicPeriod"/>
            </a:pPr>
            <a:r>
              <a:rPr lang="en" sz="1500"/>
              <a:t>Itérer jusqu'à un seul cluster : regardez toutes les paires de clusters. Fusionnez la paire qui se ressemble le plus.</a:t>
            </a:r>
            <a:endParaRPr sz="1500"/>
          </a:p>
          <a:p>
            <a:pPr indent="457200" lvl="0" marL="0" rtl="0" algn="l">
              <a:spcBef>
                <a:spcPts val="1200"/>
              </a:spcBef>
              <a:spcAft>
                <a:spcPts val="1200"/>
              </a:spcAft>
              <a:buNone/>
            </a:pPr>
            <a:r>
              <a:t/>
            </a:r>
            <a:endParaRPr sz="1500"/>
          </a:p>
        </p:txBody>
      </p:sp>
      <p:sp>
        <p:nvSpPr>
          <p:cNvPr id="646" name="Google Shape;646;p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C'est cool, comment on fait?</a:t>
            </a:r>
            <a:endParaRPr sz="2520"/>
          </a:p>
          <a:p>
            <a:pPr indent="0" lvl="0" marL="0" rtl="0" algn="l">
              <a:spcBef>
                <a:spcPts val="0"/>
              </a:spcBef>
              <a:spcAft>
                <a:spcPts val="0"/>
              </a:spcAft>
              <a:buSzPts val="990"/>
              <a:buNone/>
            </a:pPr>
            <a:r>
              <a:t/>
            </a:r>
            <a:endParaRPr sz="2520"/>
          </a:p>
          <a:p>
            <a:pPr indent="0" lvl="0" marL="0" rtl="0" algn="l">
              <a:spcBef>
                <a:spcPts val="0"/>
              </a:spcBef>
              <a:spcAft>
                <a:spcPts val="0"/>
              </a:spcAft>
              <a:buSzPts val="990"/>
              <a:buNone/>
            </a:pPr>
            <a:r>
              <a:t/>
            </a:r>
            <a:endParaRPr sz="2520"/>
          </a:p>
        </p:txBody>
      </p:sp>
      <p:pic>
        <p:nvPicPr>
          <p:cNvPr id="647" name="Google Shape;647;p86"/>
          <p:cNvPicPr preferRelativeResize="0"/>
          <p:nvPr/>
        </p:nvPicPr>
        <p:blipFill>
          <a:blip r:embed="rId3">
            <a:alphaModFix/>
          </a:blip>
          <a:stretch>
            <a:fillRect/>
          </a:stretch>
        </p:blipFill>
        <p:spPr>
          <a:xfrm>
            <a:off x="2314213" y="3391825"/>
            <a:ext cx="4515575" cy="1797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6"/>
                                        </p:tgtEl>
                                        <p:attrNameLst>
                                          <p:attrName>style.visibility</p:attrName>
                                        </p:attrNameLst>
                                      </p:cBhvr>
                                      <p:to>
                                        <p:strVal val="visible"/>
                                      </p:to>
                                    </p:set>
                                    <p:animEffect filter="fade" transition="in">
                                      <p:cBhvr>
                                        <p:cTn dur="1000"/>
                                        <p:tgtEl>
                                          <p:spTgt spid="6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Similitude entre les clusters</a:t>
            </a:r>
            <a:endParaRPr sz="2520"/>
          </a:p>
        </p:txBody>
      </p:sp>
      <p:sp>
        <p:nvSpPr>
          <p:cNvPr id="653" name="Google Shape;653;p87"/>
          <p:cNvSpPr txBox="1"/>
          <p:nvPr>
            <p:ph idx="1" type="body"/>
          </p:nvPr>
        </p:nvSpPr>
        <p:spPr>
          <a:xfrm>
            <a:off x="0" y="1152475"/>
            <a:ext cx="54027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La hauteur sur le dendrogramme donne la similitude entre les descendants.</a:t>
            </a:r>
            <a:endParaRPr/>
          </a:p>
          <a:p>
            <a:pPr indent="-342900" lvl="0" marL="457200" rtl="0" algn="l">
              <a:spcBef>
                <a:spcPts val="0"/>
              </a:spcBef>
              <a:spcAft>
                <a:spcPts val="0"/>
              </a:spcAft>
              <a:buSzPts val="1800"/>
              <a:buChar char="●"/>
            </a:pPr>
            <a:r>
              <a:rPr lang="en"/>
              <a:t>Mais qu'est-ce qu'une bonne distance entre des paires d'ensembles ?</a:t>
            </a:r>
            <a:endParaRPr/>
          </a:p>
          <a:p>
            <a:pPr indent="-317500" lvl="1" marL="914400" rtl="0" algn="l">
              <a:spcBef>
                <a:spcPts val="0"/>
              </a:spcBef>
              <a:spcAft>
                <a:spcPts val="0"/>
              </a:spcAft>
              <a:buSzPts val="1400"/>
              <a:buChar char="○"/>
            </a:pPr>
            <a:r>
              <a:rPr lang="en"/>
              <a:t>Unique : distance minimale entre n'importe quelle paire de points</a:t>
            </a:r>
            <a:endParaRPr/>
          </a:p>
          <a:p>
            <a:pPr indent="-317500" lvl="1" marL="914400" rtl="0" algn="l">
              <a:spcBef>
                <a:spcPts val="0"/>
              </a:spcBef>
              <a:spcAft>
                <a:spcPts val="0"/>
              </a:spcAft>
              <a:buSzPts val="1400"/>
              <a:buChar char="○"/>
            </a:pPr>
            <a:r>
              <a:rPr lang="en"/>
              <a:t>Complète : distance maximale entre n'importe quelle paire de points</a:t>
            </a:r>
            <a:endParaRPr/>
          </a:p>
          <a:p>
            <a:pPr indent="-317500" lvl="1" marL="914400" rtl="0" algn="l">
              <a:spcBef>
                <a:spcPts val="0"/>
              </a:spcBef>
              <a:spcAft>
                <a:spcPts val="0"/>
              </a:spcAft>
              <a:buSzPts val="1400"/>
              <a:buChar char="○"/>
            </a:pPr>
            <a:r>
              <a:rPr lang="en"/>
              <a:t>Moyenne : distance moyenne sur toutes les paires de points</a:t>
            </a:r>
            <a:endParaRPr/>
          </a:p>
          <a:p>
            <a:pPr indent="0" lvl="0" marL="457200" rtl="0" algn="l">
              <a:spcBef>
                <a:spcPts val="1200"/>
              </a:spcBef>
              <a:spcAft>
                <a:spcPts val="1200"/>
              </a:spcAft>
              <a:buNone/>
            </a:pPr>
            <a:r>
              <a:t/>
            </a:r>
            <a:endParaRPr/>
          </a:p>
        </p:txBody>
      </p:sp>
      <p:pic>
        <p:nvPicPr>
          <p:cNvPr id="654" name="Google Shape;654;p87"/>
          <p:cNvPicPr preferRelativeResize="0"/>
          <p:nvPr/>
        </p:nvPicPr>
        <p:blipFill>
          <a:blip r:embed="rId3">
            <a:alphaModFix/>
          </a:blip>
          <a:stretch>
            <a:fillRect/>
          </a:stretch>
        </p:blipFill>
        <p:spPr>
          <a:xfrm>
            <a:off x="5886347" y="1218875"/>
            <a:ext cx="3090325" cy="35317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88"/>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Similitude entre les clusters</a:t>
            </a:r>
            <a:endParaRPr sz="2520"/>
          </a:p>
        </p:txBody>
      </p:sp>
      <p:sp>
        <p:nvSpPr>
          <p:cNvPr id="660" name="Google Shape;660;p88"/>
          <p:cNvSpPr txBox="1"/>
          <p:nvPr>
            <p:ph idx="1" type="body"/>
          </p:nvPr>
        </p:nvSpPr>
        <p:spPr>
          <a:xfrm>
            <a:off x="311700" y="8736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La distance entre les clusters à n'importe quelle itération peut être visualisée sur l'arbre</a:t>
            </a:r>
            <a:endParaRPr sz="1700"/>
          </a:p>
          <a:p>
            <a:pPr indent="0" lvl="0" marL="0" rtl="0" algn="l">
              <a:spcBef>
                <a:spcPts val="1200"/>
              </a:spcBef>
              <a:spcAft>
                <a:spcPts val="0"/>
              </a:spcAft>
              <a:buNone/>
            </a:pPr>
            <a:r>
              <a:rPr lang="en" sz="1700"/>
              <a:t>Fusionne plus bas sur l'arborescence --&gt; Distance intercluster plus petite</a:t>
            </a:r>
            <a:endParaRPr sz="1700"/>
          </a:p>
          <a:p>
            <a:pPr indent="0" lvl="0" marL="0" rtl="0" algn="l">
              <a:spcBef>
                <a:spcPts val="1200"/>
              </a:spcBef>
              <a:spcAft>
                <a:spcPts val="1200"/>
              </a:spcAft>
              <a:buNone/>
            </a:pPr>
            <a:r>
              <a:t/>
            </a:r>
            <a:endParaRPr sz="1700"/>
          </a:p>
        </p:txBody>
      </p:sp>
      <p:pic>
        <p:nvPicPr>
          <p:cNvPr id="661" name="Google Shape;661;p88">
            <a:hlinkClick r:id="rId3"/>
          </p:cNvPr>
          <p:cNvPicPr preferRelativeResize="0"/>
          <p:nvPr/>
        </p:nvPicPr>
        <p:blipFill>
          <a:blip r:embed="rId4">
            <a:alphaModFix/>
          </a:blip>
          <a:stretch>
            <a:fillRect/>
          </a:stretch>
        </p:blipFill>
        <p:spPr>
          <a:xfrm>
            <a:off x="152850" y="1815350"/>
            <a:ext cx="4351631" cy="3123550"/>
          </a:xfrm>
          <a:prstGeom prst="rect">
            <a:avLst/>
          </a:prstGeom>
          <a:noFill/>
          <a:ln>
            <a:noFill/>
          </a:ln>
        </p:spPr>
      </p:pic>
      <p:pic>
        <p:nvPicPr>
          <p:cNvPr id="662" name="Google Shape;662;p88">
            <a:hlinkClick r:id="rId5"/>
          </p:cNvPr>
          <p:cNvPicPr preferRelativeResize="0"/>
          <p:nvPr/>
        </p:nvPicPr>
        <p:blipFill>
          <a:blip r:embed="rId6">
            <a:alphaModFix/>
          </a:blip>
          <a:stretch>
            <a:fillRect/>
          </a:stretch>
        </p:blipFill>
        <p:spPr>
          <a:xfrm>
            <a:off x="4658475" y="1815350"/>
            <a:ext cx="4408499" cy="31235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Clustering descendant</a:t>
            </a:r>
            <a:endParaRPr sz="2520"/>
          </a:p>
        </p:txBody>
      </p:sp>
      <p:sp>
        <p:nvSpPr>
          <p:cNvPr id="668" name="Google Shape;668;p8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Diviser :</a:t>
            </a:r>
            <a:endParaRPr u="sng"/>
          </a:p>
          <a:p>
            <a:pPr indent="-342900" lvl="0" marL="457200" rtl="0" algn="l">
              <a:spcBef>
                <a:spcPts val="1200"/>
              </a:spcBef>
              <a:spcAft>
                <a:spcPts val="0"/>
              </a:spcAft>
              <a:buSzPts val="1800"/>
              <a:buAutoNum type="arabicPeriod"/>
            </a:pPr>
            <a:r>
              <a:rPr b="1" lang="en"/>
              <a:t>Initialiser :</a:t>
            </a:r>
            <a:r>
              <a:rPr lang="en"/>
              <a:t> commencez par un cluster avec tous les points.</a:t>
            </a:r>
            <a:endParaRPr/>
          </a:p>
          <a:p>
            <a:pPr indent="-342900" lvl="0" marL="457200" rtl="0" algn="l">
              <a:spcBef>
                <a:spcPts val="0"/>
              </a:spcBef>
              <a:spcAft>
                <a:spcPts val="0"/>
              </a:spcAft>
              <a:buSzPts val="1800"/>
              <a:buAutoNum type="arabicPeriod"/>
            </a:pPr>
            <a:r>
              <a:rPr b="1" lang="en"/>
              <a:t>Itérer jusqu'à un seul point par cluster :</a:t>
            </a:r>
            <a:r>
              <a:rPr lang="en"/>
              <a:t> </a:t>
            </a:r>
            <a:br>
              <a:rPr lang="en"/>
            </a:br>
            <a:r>
              <a:rPr lang="en" u="sng"/>
              <a:t>Pour chaque cluster :</a:t>
            </a:r>
            <a:r>
              <a:rPr lang="en"/>
              <a:t> Avec n'importe quelle méthode de clustering (par exemple K-means), créez K sous-clusters.</a:t>
            </a:r>
            <a:endParaRPr/>
          </a:p>
          <a:p>
            <a:pPr indent="0" lvl="0" marL="0" rtl="0" algn="l">
              <a:spcBef>
                <a:spcPts val="1200"/>
              </a:spcBef>
              <a:spcAft>
                <a:spcPts val="0"/>
              </a:spcAft>
              <a:buNone/>
            </a:pPr>
            <a:r>
              <a:t/>
            </a:r>
            <a:endParaRPr u="sng"/>
          </a:p>
          <a:p>
            <a:pPr indent="0" lvl="0" marL="0" rtl="0" algn="l">
              <a:spcBef>
                <a:spcPts val="1200"/>
              </a:spcBef>
              <a:spcAft>
                <a:spcPts val="0"/>
              </a:spcAft>
              <a:buNone/>
            </a:pPr>
            <a:r>
              <a:t/>
            </a:r>
            <a:endParaRPr u="sng"/>
          </a:p>
          <a:p>
            <a:pPr indent="0" lvl="0" marL="0" rtl="0" algn="l">
              <a:spcBef>
                <a:spcPts val="1200"/>
              </a:spcBef>
              <a:spcAft>
                <a:spcPts val="1200"/>
              </a:spcAft>
              <a:buNone/>
            </a:pPr>
            <a:r>
              <a:t/>
            </a:r>
            <a:endParaRPr u="sng"/>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Conclusion : objectif de réduction de la dimensionnalité</a:t>
            </a:r>
            <a:endParaRPr sz="2520"/>
          </a:p>
        </p:txBody>
      </p:sp>
      <p:sp>
        <p:nvSpPr>
          <p:cNvPr id="674" name="Google Shape;674;p9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Compresser les données tout en préservant la plupart des informations significatives</a:t>
            </a:r>
            <a:endParaRPr sz="1700"/>
          </a:p>
          <a:p>
            <a:pPr indent="0" lvl="0" marL="0" rtl="0" algn="l">
              <a:spcBef>
                <a:spcPts val="1200"/>
              </a:spcBef>
              <a:spcAft>
                <a:spcPts val="0"/>
              </a:spcAft>
              <a:buNone/>
            </a:pPr>
            <a:r>
              <a:rPr lang="en" sz="1700"/>
              <a:t>Quels sont les modèles latents dans les données ?</a:t>
            </a:r>
            <a:endParaRPr sz="1700"/>
          </a:p>
          <a:p>
            <a:pPr indent="-336550" lvl="0" marL="457200" rtl="0" algn="l">
              <a:spcBef>
                <a:spcPts val="1200"/>
              </a:spcBef>
              <a:spcAft>
                <a:spcPts val="0"/>
              </a:spcAft>
              <a:buSzPts val="1700"/>
              <a:buChar char="●"/>
            </a:pPr>
            <a:r>
              <a:rPr lang="en" sz="1700"/>
              <a:t>Modification discrète des attributs : regroupement</a:t>
            </a:r>
            <a:endParaRPr sz="1700"/>
          </a:p>
          <a:p>
            <a:pPr indent="-336550" lvl="0" marL="457200" rtl="0" algn="l">
              <a:spcBef>
                <a:spcPts val="0"/>
              </a:spcBef>
              <a:spcAft>
                <a:spcPts val="0"/>
              </a:spcAft>
              <a:buSzPts val="1700"/>
              <a:buChar char="●"/>
            </a:pPr>
            <a:r>
              <a:rPr lang="en" sz="1700"/>
              <a:t>Changement progressif de motif : dégradés</a:t>
            </a:r>
            <a:endParaRPr sz="1700"/>
          </a:p>
          <a:p>
            <a:pPr indent="0" lvl="0" marL="457200" rtl="0" algn="l">
              <a:spcBef>
                <a:spcPts val="1200"/>
              </a:spcBef>
              <a:spcAft>
                <a:spcPts val="1200"/>
              </a:spcAft>
              <a:buNone/>
            </a:pPr>
            <a:r>
              <a:t/>
            </a:r>
            <a:endParaRPr sz="1700"/>
          </a:p>
        </p:txBody>
      </p:sp>
      <p:pic>
        <p:nvPicPr>
          <p:cNvPr id="675" name="Google Shape;675;p90"/>
          <p:cNvPicPr preferRelativeResize="0"/>
          <p:nvPr/>
        </p:nvPicPr>
        <p:blipFill>
          <a:blip r:embed="rId3">
            <a:alphaModFix/>
          </a:blip>
          <a:stretch>
            <a:fillRect/>
          </a:stretch>
        </p:blipFill>
        <p:spPr>
          <a:xfrm>
            <a:off x="950900" y="2902475"/>
            <a:ext cx="7242199" cy="213939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20"/>
              <a:t>Comparaison entre K-means et clustering hiérarchique</a:t>
            </a:r>
            <a:endParaRPr sz="2220"/>
          </a:p>
        </p:txBody>
      </p:sp>
      <p:sp>
        <p:nvSpPr>
          <p:cNvPr id="681" name="Google Shape;681;p91"/>
          <p:cNvSpPr txBox="1"/>
          <p:nvPr>
            <p:ph idx="1" type="body"/>
          </p:nvPr>
        </p:nvSpPr>
        <p:spPr>
          <a:xfrm>
            <a:off x="311700" y="1071925"/>
            <a:ext cx="8520600" cy="4002600"/>
          </a:xfrm>
          <a:prstGeom prst="rect">
            <a:avLst/>
          </a:prstGeom>
        </p:spPr>
        <p:txBody>
          <a:bodyPr anchorCtr="0" anchor="t" bIns="91425" lIns="91425" spcFirstLastPara="1" rIns="91425" wrap="square" tIns="91425">
            <a:noAutofit/>
          </a:bodyPr>
          <a:lstStyle/>
          <a:p>
            <a:pPr indent="-342900" lvl="0" marL="457200" rtl="0" algn="l">
              <a:lnSpc>
                <a:spcPct val="105000"/>
              </a:lnSpc>
              <a:spcBef>
                <a:spcPts val="0"/>
              </a:spcBef>
              <a:spcAft>
                <a:spcPts val="0"/>
              </a:spcAft>
              <a:buSzPts val="1800"/>
              <a:buAutoNum type="arabicPeriod"/>
            </a:pPr>
            <a:r>
              <a:rPr i="1" lang="en"/>
              <a:t>K-means peut gérer le Big Data plus efficacement par rapport à la méthode hiérarchique.</a:t>
            </a:r>
            <a:br>
              <a:rPr i="1" lang="en"/>
            </a:br>
            <a:endParaRPr i="1"/>
          </a:p>
          <a:p>
            <a:pPr indent="-342900" lvl="0" marL="457200" rtl="0" algn="l">
              <a:lnSpc>
                <a:spcPct val="105000"/>
              </a:lnSpc>
              <a:spcBef>
                <a:spcPts val="0"/>
              </a:spcBef>
              <a:spcAft>
                <a:spcPts val="0"/>
              </a:spcAft>
              <a:buSzPts val="1800"/>
              <a:buAutoNum type="arabicPeriod"/>
            </a:pPr>
            <a:r>
              <a:rPr i="1" lang="en"/>
              <a:t>Le clustering K-means nécessite une connaissance préalable de K. Mais, vous pouvez vous arrêter au nombre de clusters que vous jugez approprié dans le clustering hiérarchique en interprétant le dendrogramme.</a:t>
            </a:r>
            <a:endParaRPr i="1"/>
          </a:p>
          <a:p>
            <a:pPr indent="-342900" lvl="0" marL="457200" rtl="0" algn="l">
              <a:lnSpc>
                <a:spcPct val="105000"/>
              </a:lnSpc>
              <a:spcBef>
                <a:spcPts val="0"/>
              </a:spcBef>
              <a:spcAft>
                <a:spcPts val="0"/>
              </a:spcAft>
              <a:buSzPts val="1800"/>
              <a:buAutoNum type="arabicPeriod"/>
            </a:pPr>
            <a:r>
              <a:rPr i="1" lang="en"/>
              <a:t>K-Means fonctionne bien lorsque la forme des clusters est hyper sphérique, tandis que le clustering hiérarchique fonctionne mieux en cas de distribution de données non sphérique. (le clustering hiérarchique est plus local)</a:t>
            </a:r>
            <a:endParaRPr i="1"/>
          </a:p>
          <a:p>
            <a:pPr indent="-342900" lvl="0" marL="457200" rtl="0" algn="l">
              <a:lnSpc>
                <a:spcPct val="105000"/>
              </a:lnSpc>
              <a:spcBef>
                <a:spcPts val="0"/>
              </a:spcBef>
              <a:spcAft>
                <a:spcPts val="0"/>
              </a:spcAft>
              <a:buSzPts val="1800"/>
              <a:buAutoNum type="arabicPeriod"/>
            </a:pPr>
            <a:r>
              <a:rPr i="1" lang="en"/>
              <a:t>Les résultats sont déterministes en clustering hiérarchique, alors qu'ils peuvent différer en K-means en raison du choix aléatoire des clusters initiaux</a:t>
            </a:r>
            <a:endParaRPr i="1"/>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9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en" sz="1600" u="sng"/>
              <a:t>Clustering : </a:t>
            </a:r>
            <a:r>
              <a:rPr lang="en" sz="1600"/>
              <a:t>méthode de « regroupement de points de données similaires ».</a:t>
            </a:r>
            <a:endParaRPr sz="1600"/>
          </a:p>
          <a:p>
            <a:pPr indent="0" lvl="0" marL="0" rtl="0" algn="l">
              <a:lnSpc>
                <a:spcPct val="105000"/>
              </a:lnSpc>
              <a:spcBef>
                <a:spcPts val="1200"/>
              </a:spcBef>
              <a:spcAft>
                <a:spcPts val="0"/>
              </a:spcAft>
              <a:buNone/>
            </a:pPr>
            <a:r>
              <a:rPr lang="en" sz="1600"/>
              <a:t>Beaucoup d'algorithmes pour faire ça :</a:t>
            </a:r>
            <a:endParaRPr sz="1600"/>
          </a:p>
          <a:p>
            <a:pPr indent="-330200" lvl="0" marL="457200" rtl="0" algn="l">
              <a:lnSpc>
                <a:spcPct val="105000"/>
              </a:lnSpc>
              <a:spcBef>
                <a:spcPts val="1200"/>
              </a:spcBef>
              <a:spcAft>
                <a:spcPts val="0"/>
              </a:spcAft>
              <a:buSzPts val="1600"/>
              <a:buChar char="●"/>
            </a:pPr>
            <a:r>
              <a:rPr lang="en" sz="1600"/>
              <a:t>Nous avons vu le clustering k-means mais il existe de nombreuses autres techniques.</a:t>
            </a:r>
            <a:endParaRPr sz="1600"/>
          </a:p>
          <a:p>
            <a:pPr indent="-330200" lvl="0" marL="457200" rtl="0" algn="l">
              <a:lnSpc>
                <a:spcPct val="105000"/>
              </a:lnSpc>
              <a:spcBef>
                <a:spcPts val="0"/>
              </a:spcBef>
              <a:spcAft>
                <a:spcPts val="0"/>
              </a:spcAft>
              <a:buSzPts val="1600"/>
              <a:buChar char="●"/>
            </a:pPr>
            <a:r>
              <a:rPr lang="en" sz="1600"/>
              <a:t>Le choix de la distance est crucial.</a:t>
            </a:r>
            <a:endParaRPr sz="1600"/>
          </a:p>
          <a:p>
            <a:pPr indent="-330200" lvl="0" marL="457200" rtl="0" algn="l">
              <a:lnSpc>
                <a:spcPct val="105000"/>
              </a:lnSpc>
              <a:spcBef>
                <a:spcPts val="0"/>
              </a:spcBef>
              <a:spcAft>
                <a:spcPts val="0"/>
              </a:spcAft>
              <a:buSzPts val="1600"/>
              <a:buChar char="●"/>
            </a:pPr>
            <a:r>
              <a:rPr lang="en" sz="1600"/>
              <a:t>Données numériques : par exemple, Euclidienne, Euclidienne au carré, Manhattan, Mahalanobis, Minkowski</a:t>
            </a:r>
            <a:endParaRPr sz="1600"/>
          </a:p>
          <a:p>
            <a:pPr indent="-330200" lvl="0" marL="457200" rtl="0" algn="l">
              <a:lnSpc>
                <a:spcPct val="105000"/>
              </a:lnSpc>
              <a:spcBef>
                <a:spcPts val="0"/>
              </a:spcBef>
              <a:spcAft>
                <a:spcPts val="0"/>
              </a:spcAft>
              <a:buSzPts val="1600"/>
              <a:buChar char="●"/>
            </a:pPr>
            <a:r>
              <a:rPr lang="en" sz="1600"/>
              <a:t>Texte ou autres données non numériques : Hamming, Levenshtein</a:t>
            </a:r>
            <a:endParaRPr sz="1600"/>
          </a:p>
          <a:p>
            <a:pPr indent="-330200" lvl="0" marL="457200" rtl="0" algn="l">
              <a:lnSpc>
                <a:spcPct val="105000"/>
              </a:lnSpc>
              <a:spcBef>
                <a:spcPts val="0"/>
              </a:spcBef>
              <a:spcAft>
                <a:spcPts val="0"/>
              </a:spcAft>
              <a:buSzPts val="1600"/>
              <a:buChar char="●"/>
            </a:pPr>
            <a:r>
              <a:rPr lang="en" sz="1600"/>
              <a:t>N'essayez pas de trouver une distance "parfaite".</a:t>
            </a:r>
            <a:endParaRPr sz="1600"/>
          </a:p>
          <a:p>
            <a:pPr indent="-330200" lvl="0" marL="457200" rtl="0" algn="l">
              <a:lnSpc>
                <a:spcPct val="105000"/>
              </a:lnSpc>
              <a:spcBef>
                <a:spcPts val="0"/>
              </a:spcBef>
              <a:spcAft>
                <a:spcPts val="0"/>
              </a:spcAft>
              <a:buSzPts val="1600"/>
              <a:buChar char="●"/>
            </a:pPr>
            <a:r>
              <a:rPr lang="en" sz="1600"/>
              <a:t>Essayez-en plusieurs et évaluez la sensibilité de vos résultats.</a:t>
            </a:r>
            <a:endParaRPr sz="1600"/>
          </a:p>
          <a:p>
            <a:pPr indent="0" lvl="0" marL="0" rtl="0" algn="l">
              <a:lnSpc>
                <a:spcPct val="105000"/>
              </a:lnSpc>
              <a:spcBef>
                <a:spcPts val="1200"/>
              </a:spcBef>
              <a:spcAft>
                <a:spcPts val="0"/>
              </a:spcAft>
              <a:buNone/>
            </a:pPr>
            <a:r>
              <a:rPr lang="en" sz="1600" u="sng"/>
              <a:t>Choisir K peut être encore une fois délicat et conduire à des résultats radicalement différents</a:t>
            </a:r>
            <a:endParaRPr sz="1600" u="sng"/>
          </a:p>
          <a:p>
            <a:pPr indent="0" lvl="0" marL="0" rtl="0" algn="l">
              <a:lnSpc>
                <a:spcPct val="105000"/>
              </a:lnSpc>
              <a:spcBef>
                <a:spcPts val="1200"/>
              </a:spcBef>
              <a:spcAft>
                <a:spcPts val="1200"/>
              </a:spcAft>
              <a:buNone/>
            </a:pPr>
            <a:r>
              <a:t/>
            </a:r>
            <a:endParaRPr sz="1600" u="sng"/>
          </a:p>
        </p:txBody>
      </p:sp>
      <p:sp>
        <p:nvSpPr>
          <p:cNvPr id="687" name="Google Shape;687;p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Conseils pratiques</a:t>
            </a:r>
            <a:endParaRPr sz="252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Comment fait-on cela?</a:t>
            </a:r>
            <a:endParaRPr sz="2520"/>
          </a:p>
        </p:txBody>
      </p:sp>
      <p:pic>
        <p:nvPicPr>
          <p:cNvPr id="105" name="Google Shape;105;p21"/>
          <p:cNvPicPr preferRelativeResize="0"/>
          <p:nvPr/>
        </p:nvPicPr>
        <p:blipFill>
          <a:blip r:embed="rId3">
            <a:alphaModFix/>
          </a:blip>
          <a:stretch>
            <a:fillRect/>
          </a:stretch>
        </p:blipFill>
        <p:spPr>
          <a:xfrm>
            <a:off x="642925" y="1239600"/>
            <a:ext cx="8002199" cy="24668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Réfs utilisées pour construire ce cours</a:t>
            </a:r>
            <a:endParaRPr sz="2520"/>
          </a:p>
          <a:p>
            <a:pPr indent="0" lvl="0" marL="0" rtl="0" algn="l">
              <a:spcBef>
                <a:spcPts val="0"/>
              </a:spcBef>
              <a:spcAft>
                <a:spcPts val="0"/>
              </a:spcAft>
              <a:buSzPts val="990"/>
              <a:buNone/>
            </a:pPr>
            <a:r>
              <a:t/>
            </a:r>
            <a:endParaRPr sz="2520"/>
          </a:p>
          <a:p>
            <a:pPr indent="0" lvl="0" marL="0" rtl="0" algn="l">
              <a:spcBef>
                <a:spcPts val="0"/>
              </a:spcBef>
              <a:spcAft>
                <a:spcPts val="0"/>
              </a:spcAft>
              <a:buSzPts val="990"/>
              <a:buNone/>
            </a:pPr>
            <a:r>
              <a:t/>
            </a:r>
            <a:endParaRPr sz="2520"/>
          </a:p>
        </p:txBody>
      </p:sp>
      <p:sp>
        <p:nvSpPr>
          <p:cNvPr id="693" name="Google Shape;693;p9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Char char="-"/>
            </a:pPr>
            <a:r>
              <a:rPr lang="en" sz="1400">
                <a:solidFill>
                  <a:schemeClr val="dk1"/>
                </a:solidFill>
              </a:rPr>
              <a:t>Cours de Zico Kolter sur la science des données.</a:t>
            </a:r>
            <a:endParaRPr sz="1400">
              <a:solidFill>
                <a:schemeClr val="dk1"/>
              </a:solidFill>
            </a:endParaRPr>
          </a:p>
          <a:p>
            <a:pPr indent="-317500" lvl="0" marL="457200" rtl="0" algn="l">
              <a:lnSpc>
                <a:spcPct val="150000"/>
              </a:lnSpc>
              <a:spcBef>
                <a:spcPts val="0"/>
              </a:spcBef>
              <a:spcAft>
                <a:spcPts val="0"/>
              </a:spcAft>
              <a:buClr>
                <a:schemeClr val="dk1"/>
              </a:buClr>
              <a:buSzPts val="1400"/>
              <a:buChar char="-"/>
            </a:pPr>
            <a:r>
              <a:t/>
            </a:r>
            <a:endParaRPr sz="14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Comment fait-on cela?</a:t>
            </a:r>
            <a:endParaRPr sz="2520"/>
          </a:p>
        </p:txBody>
      </p:sp>
      <p:sp>
        <p:nvSpPr>
          <p:cNvPr id="111" name="Google Shape;111;p22"/>
          <p:cNvSpPr txBox="1"/>
          <p:nvPr/>
        </p:nvSpPr>
        <p:spPr>
          <a:xfrm>
            <a:off x="823775" y="1426525"/>
            <a:ext cx="7393800" cy="1369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En pratique, nous utilisons des idées de ML similaires :</a:t>
            </a:r>
            <a:endParaRPr/>
          </a:p>
          <a:p>
            <a:pPr indent="-317500" lvl="0" marL="457200" rtl="0" algn="l">
              <a:lnSpc>
                <a:spcPct val="150000"/>
              </a:lnSpc>
              <a:spcBef>
                <a:spcPts val="0"/>
              </a:spcBef>
              <a:spcAft>
                <a:spcPts val="0"/>
              </a:spcAft>
              <a:buSzPts val="1400"/>
              <a:buAutoNum type="arabicPeriod"/>
            </a:pPr>
            <a:r>
              <a:rPr lang="en"/>
              <a:t>Définir notre fonction d'hypothèse (ce que nous essayons d'extraire des données)</a:t>
            </a:r>
            <a:endParaRPr/>
          </a:p>
          <a:p>
            <a:pPr indent="-317500" lvl="0" marL="457200" rtl="0" algn="l">
              <a:lnSpc>
                <a:spcPct val="150000"/>
              </a:lnSpc>
              <a:spcBef>
                <a:spcPts val="0"/>
              </a:spcBef>
              <a:spcAft>
                <a:spcPts val="0"/>
              </a:spcAft>
              <a:buSzPts val="1400"/>
              <a:buAutoNum type="arabicPeriod"/>
            </a:pPr>
            <a:r>
              <a:rPr lang="en"/>
              <a:t>Définir une fonction de perte</a:t>
            </a:r>
            <a:endParaRPr/>
          </a:p>
          <a:p>
            <a:pPr indent="-317500" lvl="0" marL="457200" rtl="0" algn="l">
              <a:lnSpc>
                <a:spcPct val="150000"/>
              </a:lnSpc>
              <a:spcBef>
                <a:spcPts val="0"/>
              </a:spcBef>
              <a:spcAft>
                <a:spcPts val="0"/>
              </a:spcAft>
              <a:buSzPts val="1400"/>
              <a:buAutoNum type="arabicPeriod"/>
            </a:pPr>
            <a:r>
              <a:rPr lang="en"/>
              <a:t>Minimiser la perte</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